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1"/>
  </p:notesMasterIdLst>
  <p:sldIdLst>
    <p:sldId id="315" r:id="rId2"/>
    <p:sldId id="308" r:id="rId3"/>
    <p:sldId id="309" r:id="rId4"/>
    <p:sldId id="321" r:id="rId5"/>
    <p:sldId id="322" r:id="rId6"/>
    <p:sldId id="323" r:id="rId7"/>
    <p:sldId id="324" r:id="rId8"/>
    <p:sldId id="329" r:id="rId9"/>
    <p:sldId id="330" r:id="rId10"/>
    <p:sldId id="333" r:id="rId11"/>
    <p:sldId id="334" r:id="rId12"/>
    <p:sldId id="335" r:id="rId13"/>
    <p:sldId id="331" r:id="rId14"/>
    <p:sldId id="336" r:id="rId15"/>
    <p:sldId id="332" r:id="rId16"/>
    <p:sldId id="342" r:id="rId17"/>
    <p:sldId id="326" r:id="rId18"/>
    <p:sldId id="317" r:id="rId19"/>
    <p:sldId id="337" r:id="rId20"/>
    <p:sldId id="338" r:id="rId21"/>
    <p:sldId id="340" r:id="rId22"/>
    <p:sldId id="339" r:id="rId23"/>
    <p:sldId id="341" r:id="rId24"/>
    <p:sldId id="318" r:id="rId25"/>
    <p:sldId id="327" r:id="rId26"/>
    <p:sldId id="316" r:id="rId27"/>
    <p:sldId id="328" r:id="rId28"/>
    <p:sldId id="320" r:id="rId29"/>
    <p:sldId id="27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44" userDrawn="1">
          <p15:clr>
            <a:srgbClr val="A4A3A4"/>
          </p15:clr>
        </p15:guide>
        <p15:guide id="2" pos="36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7420"/>
    <p:restoredTop sz="94663"/>
  </p:normalViewPr>
  <p:slideViewPr>
    <p:cSldViewPr snapToGrid="0" snapToObjects="1" showGuides="1">
      <p:cViewPr varScale="1">
        <p:scale>
          <a:sx n="67" d="100"/>
          <a:sy n="67" d="100"/>
        </p:scale>
        <p:origin x="552" y="48"/>
      </p:cViewPr>
      <p:guideLst>
        <p:guide orient="horz" pos="744"/>
        <p:guide pos="3648"/>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4F1935-C473-EC42-A176-5868CB0FFB3B}" type="datetimeFigureOut">
              <a:rPr lang="en-US" smtClean="0"/>
              <a:t>9/4/2019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EE8EDB-345A-BE4D-BF79-C1130DC091B7}" type="slidenum">
              <a:rPr lang="en-US" smtClean="0"/>
              <a:t>‹#›</a:t>
            </a:fld>
            <a:endParaRPr lang="en-US"/>
          </a:p>
        </p:txBody>
      </p:sp>
    </p:spTree>
    <p:extLst>
      <p:ext uri="{BB962C8B-B14F-4D97-AF65-F5344CB8AC3E}">
        <p14:creationId xmlns:p14="http://schemas.microsoft.com/office/powerpoint/2010/main" val="2251781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Acknowledge funding sources: Kent State Department of Geology; Kent State Graduate Student Senate; the Geological Society of America; and the Geoscientists-in-the-Parks Program</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C4CAA8A-636B-475A-A61E-B382B3B3E8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8716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CUVA decided to put this reclamation plan into action in 2016, starting with a topsoil mine known as Dover.</a:t>
            </a:r>
          </a:p>
          <a:p>
            <a:endParaRPr lang="en-US" dirty="0"/>
          </a:p>
          <a:p>
            <a:r>
              <a:rPr lang="en-US" dirty="0"/>
              <a:t>During the 1990s, the top 3 m of topsoil were removed from Dover for construction of a ski slope. Shortly afterward, the mine was reclaimed in accordance with SMACK-RA. It was backfilled with dredged sediment and leftover soils from a parking lot construction. </a:t>
            </a:r>
          </a:p>
          <a:p>
            <a:endParaRPr lang="en-US" dirty="0"/>
          </a:p>
          <a:p>
            <a:r>
              <a:rPr lang="en-US" dirty="0"/>
              <a:t>In 2012, in an attempt to return Dover to a native forestland, CUVA planted approximately 1200 native tree seedlings. By 2016 over 95% of the seedlings had died. Inspection of the seedlings led CUVA staff to believe that root constriction was the cause. </a:t>
            </a:r>
          </a:p>
          <a:p>
            <a:endParaRPr lang="en-US" dirty="0"/>
          </a:p>
          <a:p>
            <a:r>
              <a:rPr lang="en-US" dirty="0"/>
              <a:t>While Dover is the only site that CUVA has attempted to plant without further reclamation, it is one of five sites that are currently slated for reforestation.</a:t>
            </a:r>
          </a:p>
          <a:p>
            <a:endParaRPr lang="en-US" dirty="0"/>
          </a:p>
          <a:p>
            <a:r>
              <a:rPr lang="en-US" dirty="0"/>
              <a:t>We have started studying the soil properties on the sites that were reclaimed under SMACK-RA guidelines and how those properties change with deep-ripping.</a:t>
            </a:r>
          </a:p>
        </p:txBody>
      </p:sp>
      <p:sp>
        <p:nvSpPr>
          <p:cNvPr id="4" name="Slide Number Placeholder 3"/>
          <p:cNvSpPr>
            <a:spLocks noGrp="1"/>
          </p:cNvSpPr>
          <p:nvPr>
            <p:ph type="sldNum" sz="quarter" idx="5"/>
          </p:nvPr>
        </p:nvSpPr>
        <p:spPr/>
        <p:txBody>
          <a:bodyPr/>
          <a:lstStyle/>
          <a:p>
            <a:fld id="{1C4CAA8A-636B-475A-A61E-B382B3B3E84B}" type="slidenum">
              <a:rPr lang="en-US" smtClean="0"/>
              <a:t>2</a:t>
            </a:fld>
            <a:endParaRPr lang="en-US"/>
          </a:p>
        </p:txBody>
      </p:sp>
    </p:spTree>
    <p:extLst>
      <p:ext uri="{BB962C8B-B14F-4D97-AF65-F5344CB8AC3E}">
        <p14:creationId xmlns:p14="http://schemas.microsoft.com/office/powerpoint/2010/main" val="1426763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CUVA decided to put this reclamation plan into action in 2016, starting with a topsoil mine known as Dover.</a:t>
            </a:r>
          </a:p>
          <a:p>
            <a:endParaRPr lang="en-US" dirty="0"/>
          </a:p>
          <a:p>
            <a:r>
              <a:rPr lang="en-US" dirty="0"/>
              <a:t>During the 1990s, the top 3 m of topsoil were removed from Dover for construction of a ski slope. Shortly afterward, the mine was reclaimed in accordance with SMACK-RA. It was backfilled with dredged sediment and leftover soils from a parking lot construction. </a:t>
            </a:r>
          </a:p>
          <a:p>
            <a:endParaRPr lang="en-US" dirty="0"/>
          </a:p>
          <a:p>
            <a:r>
              <a:rPr lang="en-US" dirty="0"/>
              <a:t>In 2012, in an attempt to return Dover to a native forestland, CUVA planted approximately 1200 native tree seedlings. By 2016 over 95% of the seedlings had died. Inspection of the seedlings led CUVA staff to believe that root constriction was the cause. </a:t>
            </a:r>
          </a:p>
          <a:p>
            <a:endParaRPr lang="en-US" dirty="0"/>
          </a:p>
          <a:p>
            <a:r>
              <a:rPr lang="en-US" dirty="0"/>
              <a:t>While Dover is the only site that CUVA has attempted to plant without further reclamation, it is one of five sites that are currently slated for reforestation.</a:t>
            </a:r>
          </a:p>
          <a:p>
            <a:endParaRPr lang="en-US" dirty="0"/>
          </a:p>
          <a:p>
            <a:r>
              <a:rPr lang="en-US" dirty="0"/>
              <a:t>We have started studying the soil properties on the sites that were reclaimed under SMACK-RA guidelines and how those properties change with deep-ripping.</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C4CAA8A-636B-475A-A61E-B382B3B3E8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3216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CUVA decided to put this reclamation plan into action in 2016, starting with a topsoil mine known as Dover.</a:t>
            </a:r>
          </a:p>
          <a:p>
            <a:endParaRPr lang="en-US" dirty="0"/>
          </a:p>
          <a:p>
            <a:r>
              <a:rPr lang="en-US" dirty="0"/>
              <a:t>During the 1990s, the top 3 m of topsoil were removed from Dover for construction of a ski slope. Shortly afterward, the mine was reclaimed in accordance with SMACK-RA. It was backfilled with dredged sediment and leftover soils from a parking lot construction. </a:t>
            </a:r>
          </a:p>
          <a:p>
            <a:endParaRPr lang="en-US" dirty="0"/>
          </a:p>
          <a:p>
            <a:r>
              <a:rPr lang="en-US" dirty="0"/>
              <a:t>In 2012, in an attempt to return Dover to a native forestland, CUVA planted approximately 1200 native tree seedlings. By 2016 over 95% of the seedlings had died. Inspection of the seedlings led CUVA staff to believe that root constriction was the cause. </a:t>
            </a:r>
          </a:p>
          <a:p>
            <a:endParaRPr lang="en-US" dirty="0"/>
          </a:p>
          <a:p>
            <a:r>
              <a:rPr lang="en-US" dirty="0"/>
              <a:t>While Dover is the only site that CUVA has attempted to plant without further reclamation, it is one of five sites that are currently slated for reforestation.</a:t>
            </a:r>
          </a:p>
          <a:p>
            <a:endParaRPr lang="en-US" dirty="0"/>
          </a:p>
          <a:p>
            <a:r>
              <a:rPr lang="en-US" dirty="0"/>
              <a:t>We have started studying the soil properties on the sites that were reclaimed under SMACK-RA guidelines and how those properties change with deep-ripping.</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C4CAA8A-636B-475A-A61E-B382B3B3E8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3191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CUVA decided to put this reclamation plan into action in 2016, starting with a topsoil mine known as Dover.</a:t>
            </a:r>
          </a:p>
          <a:p>
            <a:endParaRPr lang="en-US" dirty="0"/>
          </a:p>
          <a:p>
            <a:r>
              <a:rPr lang="en-US" dirty="0"/>
              <a:t>During the 1990s, the top 3 m of topsoil were removed from Dover for construction of a ski slope. Shortly afterward, the mine was reclaimed in accordance with SMACK-RA. It was backfilled with dredged sediment and leftover soils from a parking lot construction. </a:t>
            </a:r>
          </a:p>
          <a:p>
            <a:endParaRPr lang="en-US" dirty="0"/>
          </a:p>
          <a:p>
            <a:r>
              <a:rPr lang="en-US" dirty="0"/>
              <a:t>In 2012, in an attempt to return Dover to a native forestland, CUVA planted approximately 1200 native tree seedlings. By 2016 over 95% of the seedlings had died. Inspection of the seedlings led CUVA staff to believe that root constriction was the cause. </a:t>
            </a:r>
          </a:p>
          <a:p>
            <a:endParaRPr lang="en-US" dirty="0"/>
          </a:p>
          <a:p>
            <a:r>
              <a:rPr lang="en-US" dirty="0"/>
              <a:t>While Dover is the only site that CUVA has attempted to plant without further reclamation, it is one of five sites that are currently slated for reforestation.</a:t>
            </a:r>
          </a:p>
          <a:p>
            <a:endParaRPr lang="en-US" dirty="0"/>
          </a:p>
          <a:p>
            <a:r>
              <a:rPr lang="en-US" dirty="0"/>
              <a:t>We have started studying the soil properties on the sites that were reclaimed under SMACK-RA guidelines and how those properties change with deep-ripping.</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C4CAA8A-636B-475A-A61E-B382B3B3E8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1912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CUVA decided to put this reclamation plan into action in 2016, starting with a topsoil mine known as Dover.</a:t>
            </a:r>
          </a:p>
          <a:p>
            <a:endParaRPr lang="en-US" dirty="0"/>
          </a:p>
          <a:p>
            <a:r>
              <a:rPr lang="en-US" dirty="0"/>
              <a:t>During the 1990s, the top 3 m of topsoil were removed from Dover for construction of a ski slope. Shortly afterward, the mine was reclaimed in accordance with SMACK-RA. It was backfilled with dredged sediment and leftover soils from a parking lot construction. </a:t>
            </a:r>
          </a:p>
          <a:p>
            <a:endParaRPr lang="en-US" dirty="0"/>
          </a:p>
          <a:p>
            <a:r>
              <a:rPr lang="en-US" dirty="0"/>
              <a:t>In 2012, in an attempt to return Dover to a native forestland, CUVA planted approximately 1200 native tree seedlings. By 2016 over 95% of the seedlings had died. Inspection of the seedlings led CUVA staff to believe that root constriction was the cause. </a:t>
            </a:r>
          </a:p>
          <a:p>
            <a:endParaRPr lang="en-US" dirty="0"/>
          </a:p>
          <a:p>
            <a:r>
              <a:rPr lang="en-US" dirty="0"/>
              <a:t>While Dover is the only site that CUVA has attempted to plant without further reclamation, it is one of five sites that are currently slated for reforestation.</a:t>
            </a:r>
          </a:p>
          <a:p>
            <a:endParaRPr lang="en-US" dirty="0"/>
          </a:p>
          <a:p>
            <a:r>
              <a:rPr lang="en-US" dirty="0"/>
              <a:t>We have started studying the soil properties on the sites that were reclaimed under SMACK-RA guidelines and how those properties change with deep-ripping.</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C4CAA8A-636B-475A-A61E-B382B3B3E8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2626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CUVA decided to put this reclamation plan into action in 2016, starting with a topsoil mine known as Dover.</a:t>
            </a:r>
          </a:p>
          <a:p>
            <a:endParaRPr lang="en-US" dirty="0"/>
          </a:p>
          <a:p>
            <a:r>
              <a:rPr lang="en-US" dirty="0"/>
              <a:t>During the 1990s, the top 3 m of topsoil were removed from Dover for construction of a ski slope. Shortly afterward, the mine was reclaimed in accordance with SMACK-RA. It was backfilled with dredged sediment and leftover soils from a parking lot construction. </a:t>
            </a:r>
          </a:p>
          <a:p>
            <a:endParaRPr lang="en-US" dirty="0"/>
          </a:p>
          <a:p>
            <a:r>
              <a:rPr lang="en-US" dirty="0"/>
              <a:t>In 2012, in an attempt to return Dover to a native forestland, CUVA planted approximately 1200 native tree seedlings. By 2016 over 95% of the seedlings had died. Inspection of the seedlings led CUVA staff to believe that root constriction was the cause. </a:t>
            </a:r>
          </a:p>
          <a:p>
            <a:endParaRPr lang="en-US" dirty="0"/>
          </a:p>
          <a:p>
            <a:r>
              <a:rPr lang="en-US" dirty="0"/>
              <a:t>While Dover is the only site that CUVA has attempted to plant without further reclamation, it is one of five sites that are currently slated for reforestation.</a:t>
            </a:r>
          </a:p>
          <a:p>
            <a:endParaRPr lang="en-US" dirty="0"/>
          </a:p>
          <a:p>
            <a:r>
              <a:rPr lang="en-US" dirty="0"/>
              <a:t>We have started studying the soil properties on the sites that were reclaimed under SMACK-RA guidelines and how those properties change with deep-ripping.</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C4CAA8A-636B-475A-A61E-B382B3B3E8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9865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approach in reclaiming these surface mines is a process referred to as “deep-ripping,” “deep-tillage,” or “subsoiling.”</a:t>
            </a:r>
          </a:p>
          <a:p>
            <a:endParaRPr lang="en-US" dirty="0"/>
          </a:p>
          <a:p>
            <a:r>
              <a:rPr lang="en-US" dirty="0"/>
              <a:t>After invasive plants are removed from a site (often through a combination of herbicide application and mowing), a bulldozer with meter-long shanks will make passes over a surface mine to rip up the soil in a fashion similar to tilling. In clay-rich environments, a plow-shaped shank is used and the bulldozer rips in a cross-hatch pattern to better rupture the surface of the soil and prevent trenching during precipitation events. </a:t>
            </a:r>
          </a:p>
          <a:p>
            <a:endParaRPr lang="en-US" dirty="0"/>
          </a:p>
          <a:p>
            <a:r>
              <a:rPr lang="en-US" dirty="0"/>
              <a:t>This process of deep-ripping is meant to reduce soil compaction and ultimately promote infiltration and rooting. Trees can then be planted at the intersection of these rips, where the roots can branch out in four directions to take advantage of the reduced soil compaction, increased infiltration, and reduced invasive plant competition.</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C4CAA8A-636B-475A-A61E-B382B3B3E8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239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approach in reclaiming these surface mines is a process referred to as “deep-ripping,” “deep-tillage,” or “subsoiling.”</a:t>
            </a:r>
          </a:p>
          <a:p>
            <a:endParaRPr lang="en-US" dirty="0"/>
          </a:p>
          <a:p>
            <a:r>
              <a:rPr lang="en-US" dirty="0"/>
              <a:t>After invasive plants are removed from a site (often through a combination of herbicide application and mowing), a bulldozer with meter-long shanks will make passes over a surface mine to rip up the soil in a fashion similar to tilling. In clay-rich environments, a plow-shaped shank is used and the bulldozer rips in a cross-hatch pattern to better rupture the surface of the soil and prevent trenching during precipitation events. </a:t>
            </a:r>
          </a:p>
          <a:p>
            <a:endParaRPr lang="en-US" dirty="0"/>
          </a:p>
          <a:p>
            <a:r>
              <a:rPr lang="en-US" dirty="0"/>
              <a:t>This process of deep-ripping is meant to reduce soil compaction and ultimately promote infiltration and rooting. Trees can then be planted at the intersection of these rips, where the roots can branch out in four directions to take advantage of the reduced soil compaction, increased infiltration, and reduced invasive plant competition.</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C4CAA8A-636B-475A-A61E-B382B3B3E8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3710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654767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45324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7456126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867632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0708838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050401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818557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64283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31197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16331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64819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5271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7117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90141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46847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588544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9/4/2019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705380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2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hyperlink" Target="https://foster-project.org/" TargetMode="External"/><Relationship Id="rId1" Type="http://schemas.openxmlformats.org/officeDocument/2006/relationships/slideLayout" Target="../slideLayouts/slideLayout2.xml"/><Relationship Id="rId5" Type="http://schemas.openxmlformats.org/officeDocument/2006/relationships/image" Target="../media/image50.tmp"/><Relationship Id="rId4" Type="http://schemas.openxmlformats.org/officeDocument/2006/relationships/image" Target="../media/image49.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24.png"/><Relationship Id="rId7"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29.jpeg"/><Relationship Id="rId4" Type="http://schemas.openxmlformats.org/officeDocument/2006/relationships/image" Target="../media/image25.svg"/><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8.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9.svg"/><Relationship Id="rId9" Type="http://schemas.openxmlformats.org/officeDocument/2006/relationships/image" Target="../media/image17.jpeg"/></Relationships>
</file>

<file path=ppt/slides/_rels/slide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8.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svg"/><Relationship Id="rId11" Type="http://schemas.openxmlformats.org/officeDocument/2006/relationships/image" Target="../media/image20.jpeg"/><Relationship Id="rId5" Type="http://schemas.openxmlformats.org/officeDocument/2006/relationships/image" Target="../media/image13.png"/><Relationship Id="rId10" Type="http://schemas.openxmlformats.org/officeDocument/2006/relationships/image" Target="../media/image19.svg"/><Relationship Id="rId4" Type="http://schemas.openxmlformats.org/officeDocument/2006/relationships/image" Target="../media/image9.sv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3.jpeg"/><Relationship Id="rId3" Type="http://schemas.openxmlformats.org/officeDocument/2006/relationships/image" Target="../media/image8.png"/><Relationship Id="rId7" Type="http://schemas.openxmlformats.org/officeDocument/2006/relationships/image" Target="../media/image6.png"/><Relationship Id="rId12" Type="http://schemas.openxmlformats.org/officeDocument/2006/relationships/image" Target="../media/image22.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svg"/><Relationship Id="rId11" Type="http://schemas.openxmlformats.org/officeDocument/2006/relationships/image" Target="../media/image21.png"/><Relationship Id="rId5" Type="http://schemas.openxmlformats.org/officeDocument/2006/relationships/image" Target="../media/image13.png"/><Relationship Id="rId10" Type="http://schemas.openxmlformats.org/officeDocument/2006/relationships/image" Target="../media/image19.svg"/><Relationship Id="rId4" Type="http://schemas.openxmlformats.org/officeDocument/2006/relationships/image" Target="../media/image9.sv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24.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29.jpeg"/><Relationship Id="rId4" Type="http://schemas.openxmlformats.org/officeDocument/2006/relationships/image" Target="../media/image25.svg"/><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AB386-928A-4CC0-8E7F-4ADD5B15D423}"/>
              </a:ext>
            </a:extLst>
          </p:cNvPr>
          <p:cNvSpPr>
            <a:spLocks noGrp="1"/>
          </p:cNvSpPr>
          <p:nvPr>
            <p:ph type="ctrTitle"/>
          </p:nvPr>
        </p:nvSpPr>
        <p:spPr>
          <a:xfrm>
            <a:off x="2215662" y="36871"/>
            <a:ext cx="9976338" cy="3066591"/>
          </a:xfrm>
        </p:spPr>
        <p:txBody>
          <a:bodyPr>
            <a:normAutofit/>
          </a:bodyPr>
          <a:lstStyle/>
          <a:p>
            <a:r>
              <a:rPr lang="en-US" dirty="0" err="1">
                <a:latin typeface="Cambria" panose="02040503050406030204" pitchFamily="18" charset="0"/>
                <a:ea typeface="Cambria" panose="02040503050406030204" pitchFamily="18" charset="0"/>
              </a:rPr>
              <a:t>FoSTERing</a:t>
            </a:r>
            <a:r>
              <a:rPr lang="en-US" dirty="0">
                <a:latin typeface="Cambria" panose="02040503050406030204" pitchFamily="18" charset="0"/>
                <a:ea typeface="Cambria" panose="02040503050406030204" pitchFamily="18" charset="0"/>
              </a:rPr>
              <a:t> Restoration Success at Cuyahoga Valley National Park</a:t>
            </a:r>
          </a:p>
        </p:txBody>
      </p:sp>
      <p:sp>
        <p:nvSpPr>
          <p:cNvPr id="3" name="Subtitle 2">
            <a:extLst>
              <a:ext uri="{FF2B5EF4-FFF2-40B4-BE49-F238E27FC236}">
                <a16:creationId xmlns:a16="http://schemas.microsoft.com/office/drawing/2014/main" id="{4F78C12E-1B88-49D8-80B7-499143307C50}"/>
              </a:ext>
            </a:extLst>
          </p:cNvPr>
          <p:cNvSpPr>
            <a:spLocks noGrp="1"/>
          </p:cNvSpPr>
          <p:nvPr>
            <p:ph type="subTitle" idx="1"/>
          </p:nvPr>
        </p:nvSpPr>
        <p:spPr>
          <a:xfrm>
            <a:off x="2554471" y="3284740"/>
            <a:ext cx="8983085" cy="1635162"/>
          </a:xfrm>
        </p:spPr>
        <p:txBody>
          <a:bodyPr>
            <a:normAutofit/>
          </a:bodyPr>
          <a:lstStyle/>
          <a:p>
            <a:r>
              <a:rPr lang="en-US" sz="2800" dirty="0">
                <a:latin typeface="Cambria" panose="02040503050406030204" pitchFamily="18" charset="0"/>
                <a:ea typeface="Cambria" panose="02040503050406030204" pitchFamily="18" charset="0"/>
              </a:rPr>
              <a:t>Christie Bahlai (Biological Sciences)</a:t>
            </a:r>
          </a:p>
          <a:p>
            <a:r>
              <a:rPr lang="en-US" sz="2800" dirty="0">
                <a:latin typeface="Cambria" panose="02040503050406030204" pitchFamily="18" charset="0"/>
                <a:ea typeface="Cambria" panose="02040503050406030204" pitchFamily="18" charset="0"/>
              </a:rPr>
              <a:t>Chris Blackwood (Biological Sciences)</a:t>
            </a:r>
          </a:p>
          <a:p>
            <a:r>
              <a:rPr lang="en-US" sz="2800" dirty="0">
                <a:latin typeface="Cambria" panose="02040503050406030204" pitchFamily="18" charset="0"/>
                <a:ea typeface="Cambria" panose="02040503050406030204" pitchFamily="18" charset="0"/>
              </a:rPr>
              <a:t>Anne Jefferson (Geology)</a:t>
            </a:r>
          </a:p>
        </p:txBody>
      </p:sp>
      <p:pic>
        <p:nvPicPr>
          <p:cNvPr id="5" name="Picture 4">
            <a:extLst>
              <a:ext uri="{FF2B5EF4-FFF2-40B4-BE49-F238E27FC236}">
                <a16:creationId xmlns:a16="http://schemas.microsoft.com/office/drawing/2014/main" id="{D858F563-1218-F54A-9960-31BFE464B36B}"/>
              </a:ext>
            </a:extLst>
          </p:cNvPr>
          <p:cNvPicPr>
            <a:picLocks noChangeAspect="1"/>
          </p:cNvPicPr>
          <p:nvPr/>
        </p:nvPicPr>
        <p:blipFill>
          <a:blip r:embed="rId3"/>
          <a:stretch>
            <a:fillRect/>
          </a:stretch>
        </p:blipFill>
        <p:spPr>
          <a:xfrm>
            <a:off x="5726973" y="5173258"/>
            <a:ext cx="4751439" cy="1684742"/>
          </a:xfrm>
          <a:prstGeom prst="rect">
            <a:avLst/>
          </a:prstGeom>
        </p:spPr>
      </p:pic>
      <p:pic>
        <p:nvPicPr>
          <p:cNvPr id="2050" name="Picture 2" descr="Image result for geoscientists in the parks">
            <a:extLst>
              <a:ext uri="{FF2B5EF4-FFF2-40B4-BE49-F238E27FC236}">
                <a16:creationId xmlns:a16="http://schemas.microsoft.com/office/drawing/2014/main" id="{108EB0DD-E987-45C8-B17B-8E7763AF23A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459956" y="5173257"/>
            <a:ext cx="1738103" cy="1684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2118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6EE2F-40C6-489F-B0FB-AEDB35CCC34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34DFC8F-80B0-47C8-A192-4B973184E81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FB67A44-EAF9-4073-A32B-C8F31AFBC33C}"/>
              </a:ext>
            </a:extLst>
          </p:cNvPr>
          <p:cNvPicPr>
            <a:picLocks noChangeAspect="1"/>
          </p:cNvPicPr>
          <p:nvPr/>
        </p:nvPicPr>
        <p:blipFill>
          <a:blip r:embed="rId2"/>
          <a:stretch>
            <a:fillRect/>
          </a:stretch>
        </p:blipFill>
        <p:spPr>
          <a:xfrm>
            <a:off x="542462" y="114300"/>
            <a:ext cx="11503758" cy="6629400"/>
          </a:xfrm>
          <a:prstGeom prst="rect">
            <a:avLst/>
          </a:prstGeom>
        </p:spPr>
      </p:pic>
    </p:spTree>
    <p:extLst>
      <p:ext uri="{BB962C8B-B14F-4D97-AF65-F5344CB8AC3E}">
        <p14:creationId xmlns:p14="http://schemas.microsoft.com/office/powerpoint/2010/main" val="2977191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FC3B6-DAFC-41CB-9CD9-7608AF87A15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2398F75-0F04-44FE-B576-1B416B39345B}"/>
              </a:ext>
            </a:extLst>
          </p:cNvPr>
          <p:cNvSpPr>
            <a:spLocks noGrp="1"/>
          </p:cNvSpPr>
          <p:nvPr>
            <p:ph idx="1"/>
          </p:nvPr>
        </p:nvSpPr>
        <p:spPr>
          <a:xfrm>
            <a:off x="6096000" y="2133600"/>
            <a:ext cx="5408612" cy="3777622"/>
          </a:xfrm>
        </p:spPr>
        <p:txBody>
          <a:bodyPr>
            <a:normAutofit/>
          </a:bodyPr>
          <a:lstStyle/>
          <a:p>
            <a:r>
              <a:rPr lang="en-US" sz="3200" dirty="0"/>
              <a:t>Surface bulk density isn’t so much the problem as what happens below 5 cm.  </a:t>
            </a:r>
          </a:p>
          <a:p>
            <a:r>
              <a:rPr lang="en-US" sz="3200" dirty="0"/>
              <a:t>Soils become too dense for roots.</a:t>
            </a:r>
          </a:p>
        </p:txBody>
      </p:sp>
      <p:pic>
        <p:nvPicPr>
          <p:cNvPr id="4" name="Picture 3">
            <a:extLst>
              <a:ext uri="{FF2B5EF4-FFF2-40B4-BE49-F238E27FC236}">
                <a16:creationId xmlns:a16="http://schemas.microsoft.com/office/drawing/2014/main" id="{F964C925-0A64-4D00-9168-F0AC62E75569}"/>
              </a:ext>
            </a:extLst>
          </p:cNvPr>
          <p:cNvPicPr>
            <a:picLocks noChangeAspect="1"/>
          </p:cNvPicPr>
          <p:nvPr/>
        </p:nvPicPr>
        <p:blipFill>
          <a:blip r:embed="rId2"/>
          <a:stretch>
            <a:fillRect/>
          </a:stretch>
        </p:blipFill>
        <p:spPr>
          <a:xfrm>
            <a:off x="1857376" y="-32854"/>
            <a:ext cx="3857624" cy="6923708"/>
          </a:xfrm>
          <a:prstGeom prst="rect">
            <a:avLst/>
          </a:prstGeom>
        </p:spPr>
      </p:pic>
    </p:spTree>
    <p:extLst>
      <p:ext uri="{BB962C8B-B14F-4D97-AF65-F5344CB8AC3E}">
        <p14:creationId xmlns:p14="http://schemas.microsoft.com/office/powerpoint/2010/main" val="2954021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8F25A-88EB-491C-8951-D5D798F675F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C34460D-CDA0-4328-B2E6-73F35D59697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40EB66A-DC3D-4179-8073-04762FF21356}"/>
              </a:ext>
            </a:extLst>
          </p:cNvPr>
          <p:cNvPicPr>
            <a:picLocks noChangeAspect="1"/>
          </p:cNvPicPr>
          <p:nvPr/>
        </p:nvPicPr>
        <p:blipFill>
          <a:blip r:embed="rId2"/>
          <a:stretch>
            <a:fillRect/>
          </a:stretch>
        </p:blipFill>
        <p:spPr>
          <a:xfrm>
            <a:off x="671387" y="10114"/>
            <a:ext cx="10833225" cy="6847886"/>
          </a:xfrm>
          <a:prstGeom prst="rect">
            <a:avLst/>
          </a:prstGeom>
        </p:spPr>
      </p:pic>
    </p:spTree>
    <p:extLst>
      <p:ext uri="{BB962C8B-B14F-4D97-AF65-F5344CB8AC3E}">
        <p14:creationId xmlns:p14="http://schemas.microsoft.com/office/powerpoint/2010/main" val="651882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F0214-EA56-4593-962E-F7283A2EAB53}"/>
              </a:ext>
            </a:extLst>
          </p:cNvPr>
          <p:cNvSpPr>
            <a:spLocks noGrp="1"/>
          </p:cNvSpPr>
          <p:nvPr>
            <p:ph type="title"/>
          </p:nvPr>
        </p:nvSpPr>
        <p:spPr>
          <a:xfrm>
            <a:off x="1869025" y="157385"/>
            <a:ext cx="8911687" cy="1280890"/>
          </a:xfrm>
        </p:spPr>
        <p:txBody>
          <a:bodyPr/>
          <a:lstStyle/>
          <a:p>
            <a:r>
              <a:rPr lang="en-US" dirty="0"/>
              <a:t>Science Questions, Part 2: </a:t>
            </a:r>
            <a:br>
              <a:rPr lang="en-US" dirty="0"/>
            </a:br>
            <a:r>
              <a:rPr lang="en-US" i="1" dirty="0"/>
              <a:t>How does restoration change things? </a:t>
            </a:r>
          </a:p>
        </p:txBody>
      </p:sp>
      <p:sp>
        <p:nvSpPr>
          <p:cNvPr id="3" name="Content Placeholder 2">
            <a:extLst>
              <a:ext uri="{FF2B5EF4-FFF2-40B4-BE49-F238E27FC236}">
                <a16:creationId xmlns:a16="http://schemas.microsoft.com/office/drawing/2014/main" id="{F7733983-9F6E-4591-A1F1-3BF2E92B175D}"/>
              </a:ext>
            </a:extLst>
          </p:cNvPr>
          <p:cNvSpPr>
            <a:spLocks noGrp="1"/>
          </p:cNvSpPr>
          <p:nvPr>
            <p:ph idx="1"/>
          </p:nvPr>
        </p:nvSpPr>
        <p:spPr>
          <a:xfrm>
            <a:off x="1411288" y="1438275"/>
            <a:ext cx="8915400" cy="3777622"/>
          </a:xfrm>
        </p:spPr>
        <p:txBody>
          <a:bodyPr>
            <a:normAutofit lnSpcReduction="10000"/>
          </a:bodyPr>
          <a:lstStyle/>
          <a:p>
            <a:r>
              <a:rPr lang="en-US" sz="3200" dirty="0"/>
              <a:t>How does deep-ripping affect soil properties, hydrology, and ecosystems?</a:t>
            </a:r>
          </a:p>
          <a:p>
            <a:pPr lvl="1"/>
            <a:r>
              <a:rPr lang="en-US" sz="2800" dirty="0"/>
              <a:t>Data on hydrology/soil physical properties for 1 site (Dover) in Ruhm MS thesis.</a:t>
            </a:r>
          </a:p>
          <a:p>
            <a:pPr lvl="1"/>
            <a:r>
              <a:rPr lang="en-US" sz="2800" dirty="0"/>
              <a:t>On-going soils/hydrology data collection at site 2 (</a:t>
            </a:r>
            <a:r>
              <a:rPr lang="en-US" sz="2800" dirty="0" err="1"/>
              <a:t>Snowville</a:t>
            </a:r>
            <a:r>
              <a:rPr lang="en-US" sz="2800" dirty="0"/>
              <a:t>). </a:t>
            </a:r>
            <a:br>
              <a:rPr lang="en-US" sz="2800" dirty="0"/>
            </a:br>
            <a:r>
              <a:rPr lang="en-US" sz="2800" b="1" i="1" dirty="0"/>
              <a:t>This is where you come in.</a:t>
            </a:r>
          </a:p>
          <a:p>
            <a:pPr lvl="1"/>
            <a:r>
              <a:rPr lang="en-US" sz="2800" dirty="0"/>
              <a:t>Biologists are doing stuff too.</a:t>
            </a:r>
          </a:p>
          <a:p>
            <a:endParaRPr lang="en-US" sz="2000" dirty="0"/>
          </a:p>
        </p:txBody>
      </p:sp>
    </p:spTree>
    <p:extLst>
      <p:ext uri="{BB962C8B-B14F-4D97-AF65-F5344CB8AC3E}">
        <p14:creationId xmlns:p14="http://schemas.microsoft.com/office/powerpoint/2010/main" val="1268463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321EB-0DB7-42A4-95C9-430610FC3D8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882B5A9-91D7-4AFB-A5B0-6B0A0B723F0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0F6F28E-8E3E-4B41-8650-6CB023F74E2A}"/>
              </a:ext>
            </a:extLst>
          </p:cNvPr>
          <p:cNvPicPr>
            <a:picLocks noChangeAspect="1"/>
          </p:cNvPicPr>
          <p:nvPr/>
        </p:nvPicPr>
        <p:blipFill>
          <a:blip r:embed="rId2"/>
          <a:stretch>
            <a:fillRect/>
          </a:stretch>
        </p:blipFill>
        <p:spPr>
          <a:xfrm>
            <a:off x="285878" y="0"/>
            <a:ext cx="11620243" cy="6858000"/>
          </a:xfrm>
          <a:prstGeom prst="rect">
            <a:avLst/>
          </a:prstGeom>
        </p:spPr>
      </p:pic>
    </p:spTree>
    <p:extLst>
      <p:ext uri="{BB962C8B-B14F-4D97-AF65-F5344CB8AC3E}">
        <p14:creationId xmlns:p14="http://schemas.microsoft.com/office/powerpoint/2010/main" val="2331280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DE38A-B834-4FD6-B59F-5F25B7A6CFF5}"/>
              </a:ext>
            </a:extLst>
          </p:cNvPr>
          <p:cNvSpPr>
            <a:spLocks noGrp="1"/>
          </p:cNvSpPr>
          <p:nvPr>
            <p:ph type="title"/>
          </p:nvPr>
        </p:nvSpPr>
        <p:spPr>
          <a:xfrm>
            <a:off x="2030950" y="195485"/>
            <a:ext cx="8911687" cy="1280890"/>
          </a:xfrm>
        </p:spPr>
        <p:txBody>
          <a:bodyPr>
            <a:normAutofit/>
          </a:bodyPr>
          <a:lstStyle/>
          <a:p>
            <a:r>
              <a:rPr lang="en-US" dirty="0"/>
              <a:t>Science Questions, Part 3: What happens next?</a:t>
            </a:r>
          </a:p>
        </p:txBody>
      </p:sp>
      <p:pic>
        <p:nvPicPr>
          <p:cNvPr id="4" name="Picture 3">
            <a:extLst>
              <a:ext uri="{FF2B5EF4-FFF2-40B4-BE49-F238E27FC236}">
                <a16:creationId xmlns:a16="http://schemas.microsoft.com/office/drawing/2014/main" id="{BEBDC26C-1169-47CC-8EDC-9D61D37701FD}"/>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rot="5400000">
            <a:off x="3919335" y="-1414665"/>
            <a:ext cx="4353329" cy="12192000"/>
          </a:xfrm>
          <a:prstGeom prst="rect">
            <a:avLst/>
          </a:prstGeom>
        </p:spPr>
      </p:pic>
      <p:sp>
        <p:nvSpPr>
          <p:cNvPr id="3" name="Content Placeholder 2">
            <a:extLst>
              <a:ext uri="{FF2B5EF4-FFF2-40B4-BE49-F238E27FC236}">
                <a16:creationId xmlns:a16="http://schemas.microsoft.com/office/drawing/2014/main" id="{5488AD49-38B1-4233-8AEC-61832514B179}"/>
              </a:ext>
            </a:extLst>
          </p:cNvPr>
          <p:cNvSpPr>
            <a:spLocks noGrp="1"/>
          </p:cNvSpPr>
          <p:nvPr>
            <p:ph idx="1"/>
          </p:nvPr>
        </p:nvSpPr>
        <p:spPr>
          <a:xfrm>
            <a:off x="1916650" y="1476375"/>
            <a:ext cx="8915400" cy="3777622"/>
          </a:xfrm>
        </p:spPr>
        <p:txBody>
          <a:bodyPr>
            <a:normAutofit/>
          </a:bodyPr>
          <a:lstStyle/>
          <a:p>
            <a:r>
              <a:rPr lang="en-US" sz="2800" dirty="0"/>
              <a:t>How do different mycorrhizae and trees change the soil, hydrology, and ecosystem?</a:t>
            </a:r>
          </a:p>
          <a:p>
            <a:pPr lvl="1"/>
            <a:r>
              <a:rPr lang="en-US" sz="2600" dirty="0"/>
              <a:t>First we need to keep the trees alive! </a:t>
            </a:r>
          </a:p>
          <a:p>
            <a:endParaRPr lang="en-US" sz="2800" dirty="0"/>
          </a:p>
        </p:txBody>
      </p:sp>
    </p:spTree>
    <p:extLst>
      <p:ext uri="{BB962C8B-B14F-4D97-AF65-F5344CB8AC3E}">
        <p14:creationId xmlns:p14="http://schemas.microsoft.com/office/powerpoint/2010/main" val="350006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F0214-EA56-4593-962E-F7283A2EAB53}"/>
              </a:ext>
            </a:extLst>
          </p:cNvPr>
          <p:cNvSpPr>
            <a:spLocks noGrp="1"/>
          </p:cNvSpPr>
          <p:nvPr>
            <p:ph type="title"/>
          </p:nvPr>
        </p:nvSpPr>
        <p:spPr>
          <a:xfrm>
            <a:off x="1869025" y="157385"/>
            <a:ext cx="8911687" cy="1280890"/>
          </a:xfrm>
        </p:spPr>
        <p:txBody>
          <a:bodyPr/>
          <a:lstStyle/>
          <a:p>
            <a:r>
              <a:rPr lang="en-US" dirty="0"/>
              <a:t>Science Questions, Part 2: </a:t>
            </a:r>
            <a:br>
              <a:rPr lang="en-US" dirty="0"/>
            </a:br>
            <a:r>
              <a:rPr lang="en-US" i="1" dirty="0"/>
              <a:t>How does restoration change things? </a:t>
            </a:r>
          </a:p>
        </p:txBody>
      </p:sp>
      <p:sp>
        <p:nvSpPr>
          <p:cNvPr id="3" name="Content Placeholder 2">
            <a:extLst>
              <a:ext uri="{FF2B5EF4-FFF2-40B4-BE49-F238E27FC236}">
                <a16:creationId xmlns:a16="http://schemas.microsoft.com/office/drawing/2014/main" id="{F7733983-9F6E-4591-A1F1-3BF2E92B175D}"/>
              </a:ext>
            </a:extLst>
          </p:cNvPr>
          <p:cNvSpPr>
            <a:spLocks noGrp="1"/>
          </p:cNvSpPr>
          <p:nvPr>
            <p:ph idx="1"/>
          </p:nvPr>
        </p:nvSpPr>
        <p:spPr>
          <a:xfrm>
            <a:off x="1411288" y="1438275"/>
            <a:ext cx="8915400" cy="3777622"/>
          </a:xfrm>
        </p:spPr>
        <p:txBody>
          <a:bodyPr>
            <a:normAutofit lnSpcReduction="10000"/>
          </a:bodyPr>
          <a:lstStyle/>
          <a:p>
            <a:r>
              <a:rPr lang="en-US" sz="3200" dirty="0"/>
              <a:t>How does deep-ripping affect soil properties, hydrology, and ecosystems?</a:t>
            </a:r>
          </a:p>
          <a:p>
            <a:pPr lvl="1"/>
            <a:r>
              <a:rPr lang="en-US" sz="2800" dirty="0"/>
              <a:t>Data on hydrology/soil physical properties for 1 site (Dover) in Ruhm MS thesis.</a:t>
            </a:r>
          </a:p>
          <a:p>
            <a:pPr lvl="1"/>
            <a:r>
              <a:rPr lang="en-US" sz="2800" dirty="0"/>
              <a:t>On-going soils/hydrology data collection at site 2 (</a:t>
            </a:r>
            <a:r>
              <a:rPr lang="en-US" sz="2800" dirty="0" err="1"/>
              <a:t>Snowville</a:t>
            </a:r>
            <a:r>
              <a:rPr lang="en-US" sz="2800" dirty="0"/>
              <a:t>). </a:t>
            </a:r>
            <a:br>
              <a:rPr lang="en-US" sz="2800" dirty="0"/>
            </a:br>
            <a:r>
              <a:rPr lang="en-US" sz="2800" b="1" i="1" dirty="0"/>
              <a:t>This is where you come in.</a:t>
            </a:r>
          </a:p>
          <a:p>
            <a:pPr lvl="1"/>
            <a:r>
              <a:rPr lang="en-US" sz="2800" dirty="0"/>
              <a:t>Biologists are doing stuff too.</a:t>
            </a:r>
          </a:p>
          <a:p>
            <a:endParaRPr lang="en-US" sz="2000" dirty="0"/>
          </a:p>
        </p:txBody>
      </p:sp>
    </p:spTree>
    <p:extLst>
      <p:ext uri="{BB962C8B-B14F-4D97-AF65-F5344CB8AC3E}">
        <p14:creationId xmlns:p14="http://schemas.microsoft.com/office/powerpoint/2010/main" val="15832857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BFB52-6160-854D-836C-F4A8F431FE02}"/>
              </a:ext>
            </a:extLst>
          </p:cNvPr>
          <p:cNvSpPr>
            <a:spLocks noGrp="1"/>
          </p:cNvSpPr>
          <p:nvPr>
            <p:ph type="title"/>
          </p:nvPr>
        </p:nvSpPr>
        <p:spPr>
          <a:xfrm>
            <a:off x="236586" y="104669"/>
            <a:ext cx="8911687" cy="1280890"/>
          </a:xfrm>
        </p:spPr>
        <p:txBody>
          <a:bodyPr/>
          <a:lstStyle/>
          <a:p>
            <a:r>
              <a:rPr lang="en-US" dirty="0"/>
              <a:t>Soil moisture</a:t>
            </a:r>
          </a:p>
        </p:txBody>
      </p:sp>
      <p:pic>
        <p:nvPicPr>
          <p:cNvPr id="4" name="Picture 3">
            <a:extLst>
              <a:ext uri="{FF2B5EF4-FFF2-40B4-BE49-F238E27FC236}">
                <a16:creationId xmlns:a16="http://schemas.microsoft.com/office/drawing/2014/main" id="{5570D3F4-16C9-F046-B71A-E56A6A42A532}"/>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rot="5400000">
            <a:off x="-685800" y="2057400"/>
            <a:ext cx="5486400" cy="4114800"/>
          </a:xfrm>
          <a:prstGeom prst="rect">
            <a:avLst/>
          </a:prstGeom>
        </p:spPr>
      </p:pic>
      <p:pic>
        <p:nvPicPr>
          <p:cNvPr id="13" name="Picture 12">
            <a:extLst>
              <a:ext uri="{FF2B5EF4-FFF2-40B4-BE49-F238E27FC236}">
                <a16:creationId xmlns:a16="http://schemas.microsoft.com/office/drawing/2014/main" id="{2FD4B5C1-563D-504C-8EB4-112B2F9DE5D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rot="5400000">
            <a:off x="3475894" y="2057400"/>
            <a:ext cx="5486400" cy="4114800"/>
          </a:xfrm>
          <a:prstGeom prst="rect">
            <a:avLst/>
          </a:prstGeom>
        </p:spPr>
      </p:pic>
      <p:pic>
        <p:nvPicPr>
          <p:cNvPr id="15" name="Picture 14">
            <a:extLst>
              <a:ext uri="{FF2B5EF4-FFF2-40B4-BE49-F238E27FC236}">
                <a16:creationId xmlns:a16="http://schemas.microsoft.com/office/drawing/2014/main" id="{9D1C5AF6-2EBF-C948-AF5E-E9207A86F7D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8323387" y="1371600"/>
            <a:ext cx="3868613" cy="5486400"/>
          </a:xfrm>
          <a:prstGeom prst="rect">
            <a:avLst/>
          </a:prstGeom>
        </p:spPr>
      </p:pic>
      <p:sp>
        <p:nvSpPr>
          <p:cNvPr id="16" name="Title 1">
            <a:extLst>
              <a:ext uri="{FF2B5EF4-FFF2-40B4-BE49-F238E27FC236}">
                <a16:creationId xmlns:a16="http://schemas.microsoft.com/office/drawing/2014/main" id="{CA5CED60-BD9C-9043-983C-06D44CDB939C}"/>
              </a:ext>
            </a:extLst>
          </p:cNvPr>
          <p:cNvSpPr txBox="1">
            <a:spLocks/>
          </p:cNvSpPr>
          <p:nvPr/>
        </p:nvSpPr>
        <p:spPr>
          <a:xfrm>
            <a:off x="4114800" y="104669"/>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Surface runoff</a:t>
            </a:r>
          </a:p>
        </p:txBody>
      </p:sp>
      <p:sp>
        <p:nvSpPr>
          <p:cNvPr id="17" name="Title 1">
            <a:extLst>
              <a:ext uri="{FF2B5EF4-FFF2-40B4-BE49-F238E27FC236}">
                <a16:creationId xmlns:a16="http://schemas.microsoft.com/office/drawing/2014/main" id="{E5C1CC5A-AAFF-C14F-80BD-D4101116BE61}"/>
              </a:ext>
            </a:extLst>
          </p:cNvPr>
          <p:cNvSpPr txBox="1">
            <a:spLocks/>
          </p:cNvSpPr>
          <p:nvPr/>
        </p:nvSpPr>
        <p:spPr>
          <a:xfrm>
            <a:off x="8323387" y="104669"/>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Topography</a:t>
            </a:r>
          </a:p>
        </p:txBody>
      </p:sp>
    </p:spTree>
    <p:extLst>
      <p:ext uri="{BB962C8B-B14F-4D97-AF65-F5344CB8AC3E}">
        <p14:creationId xmlns:p14="http://schemas.microsoft.com/office/powerpoint/2010/main" val="11640437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97FA2077-8B1E-7D45-B220-DE4859FC9409}"/>
              </a:ext>
            </a:extLst>
          </p:cNvPr>
          <p:cNvPicPr>
            <a:picLocks noChangeAspect="1"/>
          </p:cNvPicPr>
          <p:nvPr/>
        </p:nvPicPr>
        <p:blipFill>
          <a:blip r:embed="rId2"/>
          <a:stretch>
            <a:fillRect/>
          </a:stretch>
        </p:blipFill>
        <p:spPr>
          <a:xfrm>
            <a:off x="8338255" y="2345"/>
            <a:ext cx="5141741" cy="6855655"/>
          </a:xfrm>
          <a:prstGeom prst="rect">
            <a:avLst/>
          </a:prstGeom>
        </p:spPr>
      </p:pic>
      <p:sp>
        <p:nvSpPr>
          <p:cNvPr id="3" name="Content Placeholder 2">
            <a:extLst>
              <a:ext uri="{FF2B5EF4-FFF2-40B4-BE49-F238E27FC236}">
                <a16:creationId xmlns:a16="http://schemas.microsoft.com/office/drawing/2014/main" id="{9B3217FC-CA12-B14E-9005-05E1AB310DF3}"/>
              </a:ext>
            </a:extLst>
          </p:cNvPr>
          <p:cNvSpPr>
            <a:spLocks noGrp="1"/>
          </p:cNvSpPr>
          <p:nvPr>
            <p:ph idx="1"/>
          </p:nvPr>
        </p:nvSpPr>
        <p:spPr/>
        <p:txBody>
          <a:bodyPr/>
          <a:lstStyle/>
          <a:p>
            <a:r>
              <a:rPr lang="en-US" dirty="0" err="1"/>
              <a:t>Adfadf</a:t>
            </a:r>
            <a:r>
              <a:rPr lang="en-US" dirty="0"/>
              <a:t> </a:t>
            </a:r>
          </a:p>
        </p:txBody>
      </p:sp>
      <p:sp>
        <p:nvSpPr>
          <p:cNvPr id="2" name="Title 1">
            <a:extLst>
              <a:ext uri="{FF2B5EF4-FFF2-40B4-BE49-F238E27FC236}">
                <a16:creationId xmlns:a16="http://schemas.microsoft.com/office/drawing/2014/main" id="{F5F66B80-D6F7-DB4A-B5A4-B0406BEB77AD}"/>
              </a:ext>
            </a:extLst>
          </p:cNvPr>
          <p:cNvSpPr>
            <a:spLocks noGrp="1"/>
          </p:cNvSpPr>
          <p:nvPr>
            <p:ph type="title"/>
          </p:nvPr>
        </p:nvSpPr>
        <p:spPr>
          <a:xfrm>
            <a:off x="1899137" y="636648"/>
            <a:ext cx="6769829" cy="1280890"/>
          </a:xfrm>
        </p:spPr>
        <p:txBody>
          <a:bodyPr/>
          <a:lstStyle/>
          <a:p>
            <a:r>
              <a:rPr lang="en-US" dirty="0"/>
              <a:t>Weather Station</a:t>
            </a:r>
          </a:p>
        </p:txBody>
      </p:sp>
      <p:pic>
        <p:nvPicPr>
          <p:cNvPr id="17" name="Picture 16">
            <a:extLst>
              <a:ext uri="{FF2B5EF4-FFF2-40B4-BE49-F238E27FC236}">
                <a16:creationId xmlns:a16="http://schemas.microsoft.com/office/drawing/2014/main" id="{55ACF006-0D66-9943-A8A8-10877CB9EEC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1438136"/>
            <a:ext cx="8332072" cy="4671380"/>
          </a:xfrm>
          <a:prstGeom prst="rect">
            <a:avLst/>
          </a:prstGeom>
        </p:spPr>
      </p:pic>
      <p:sp>
        <p:nvSpPr>
          <p:cNvPr id="18" name="Rectangle 17">
            <a:extLst>
              <a:ext uri="{FF2B5EF4-FFF2-40B4-BE49-F238E27FC236}">
                <a16:creationId xmlns:a16="http://schemas.microsoft.com/office/drawing/2014/main" id="{96941A16-8261-3844-A0B2-75944C87933B}"/>
              </a:ext>
            </a:extLst>
          </p:cNvPr>
          <p:cNvSpPr/>
          <p:nvPr/>
        </p:nvSpPr>
        <p:spPr>
          <a:xfrm>
            <a:off x="1396716" y="6208608"/>
            <a:ext cx="7272250" cy="369332"/>
          </a:xfrm>
          <a:prstGeom prst="rect">
            <a:avLst/>
          </a:prstGeom>
        </p:spPr>
        <p:txBody>
          <a:bodyPr wrap="square">
            <a:spAutoFit/>
          </a:bodyPr>
          <a:lstStyle/>
          <a:p>
            <a:r>
              <a:rPr lang="en-US" dirty="0"/>
              <a:t>https://</a:t>
            </a:r>
            <a:r>
              <a:rPr lang="en-US" dirty="0" err="1"/>
              <a:t>hobolink.com</a:t>
            </a:r>
            <a:r>
              <a:rPr lang="en-US" dirty="0"/>
              <a:t>/p/2a35b5e2fc23e20c9d7388c41a31f8fb</a:t>
            </a:r>
          </a:p>
        </p:txBody>
      </p:sp>
      <p:sp>
        <p:nvSpPr>
          <p:cNvPr id="19" name="TextBox 18">
            <a:extLst>
              <a:ext uri="{FF2B5EF4-FFF2-40B4-BE49-F238E27FC236}">
                <a16:creationId xmlns:a16="http://schemas.microsoft.com/office/drawing/2014/main" id="{7D489052-1FE8-B643-8AC9-50E9CDB96AEA}"/>
              </a:ext>
            </a:extLst>
          </p:cNvPr>
          <p:cNvSpPr txBox="1"/>
          <p:nvPr/>
        </p:nvSpPr>
        <p:spPr>
          <a:xfrm rot="16200000">
            <a:off x="-693783" y="3589160"/>
            <a:ext cx="1622560" cy="369332"/>
          </a:xfrm>
          <a:prstGeom prst="rect">
            <a:avLst/>
          </a:prstGeom>
          <a:noFill/>
        </p:spPr>
        <p:txBody>
          <a:bodyPr wrap="none" rtlCol="0">
            <a:spAutoFit/>
          </a:bodyPr>
          <a:lstStyle/>
          <a:p>
            <a:r>
              <a:rPr lang="en-US" dirty="0"/>
              <a:t>Temperature</a:t>
            </a:r>
          </a:p>
        </p:txBody>
      </p:sp>
      <p:sp>
        <p:nvSpPr>
          <p:cNvPr id="20" name="TextBox 19">
            <a:extLst>
              <a:ext uri="{FF2B5EF4-FFF2-40B4-BE49-F238E27FC236}">
                <a16:creationId xmlns:a16="http://schemas.microsoft.com/office/drawing/2014/main" id="{6EA2640C-25A8-314A-A1B2-3D9730EA0BF9}"/>
              </a:ext>
            </a:extLst>
          </p:cNvPr>
          <p:cNvSpPr txBox="1"/>
          <p:nvPr/>
        </p:nvSpPr>
        <p:spPr>
          <a:xfrm rot="16200000">
            <a:off x="-530457" y="5031714"/>
            <a:ext cx="1389685" cy="369332"/>
          </a:xfrm>
          <a:prstGeom prst="rect">
            <a:avLst/>
          </a:prstGeom>
          <a:noFill/>
        </p:spPr>
        <p:txBody>
          <a:bodyPr wrap="square" rtlCol="0">
            <a:spAutoFit/>
          </a:bodyPr>
          <a:lstStyle/>
          <a:p>
            <a:r>
              <a:rPr lang="en-US" dirty="0"/>
              <a:t>Rain (mm)</a:t>
            </a:r>
          </a:p>
        </p:txBody>
      </p:sp>
    </p:spTree>
    <p:extLst>
      <p:ext uri="{BB962C8B-B14F-4D97-AF65-F5344CB8AC3E}">
        <p14:creationId xmlns:p14="http://schemas.microsoft.com/office/powerpoint/2010/main" val="699245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3CA061-C22D-4CD6-9D87-73B0A353595F}"/>
              </a:ext>
            </a:extLst>
          </p:cNvPr>
          <p:cNvSpPr>
            <a:spLocks noGrp="1"/>
          </p:cNvSpPr>
          <p:nvPr>
            <p:ph type="title"/>
          </p:nvPr>
        </p:nvSpPr>
        <p:spPr>
          <a:xfrm>
            <a:off x="621250" y="1433735"/>
            <a:ext cx="2969676" cy="1280890"/>
          </a:xfrm>
        </p:spPr>
        <p:txBody>
          <a:bodyPr>
            <a:normAutofit fontScale="90000"/>
          </a:bodyPr>
          <a:lstStyle/>
          <a:p>
            <a:pPr algn="ctr"/>
            <a:r>
              <a:rPr lang="en-US" dirty="0"/>
              <a:t>2 months </a:t>
            </a:r>
            <a:br>
              <a:rPr lang="en-US" dirty="0"/>
            </a:br>
            <a:r>
              <a:rPr lang="en-US" dirty="0"/>
              <a:t>pre-rip (2018)</a:t>
            </a:r>
            <a:br>
              <a:rPr lang="en-US" dirty="0"/>
            </a:br>
            <a:br>
              <a:rPr lang="en-US" dirty="0"/>
            </a:br>
            <a:r>
              <a:rPr lang="en-US" dirty="0"/>
              <a:t>1 year </a:t>
            </a:r>
            <a:br>
              <a:rPr lang="en-US" dirty="0"/>
            </a:br>
            <a:r>
              <a:rPr lang="en-US" dirty="0"/>
              <a:t>post-rip</a:t>
            </a:r>
            <a:br>
              <a:rPr lang="en-US" dirty="0"/>
            </a:br>
            <a:r>
              <a:rPr lang="en-US" dirty="0"/>
              <a:t>(Sept 2018-present)</a:t>
            </a:r>
          </a:p>
        </p:txBody>
      </p:sp>
      <p:pic>
        <p:nvPicPr>
          <p:cNvPr id="6" name="Picture 5">
            <a:extLst>
              <a:ext uri="{FF2B5EF4-FFF2-40B4-BE49-F238E27FC236}">
                <a16:creationId xmlns:a16="http://schemas.microsoft.com/office/drawing/2014/main" id="{7E750B21-0AA8-4248-83A4-C0C1DD7C8A14}"/>
              </a:ext>
            </a:extLst>
          </p:cNvPr>
          <p:cNvPicPr>
            <a:picLocks noChangeAspect="1"/>
          </p:cNvPicPr>
          <p:nvPr/>
        </p:nvPicPr>
        <p:blipFill>
          <a:blip r:embed="rId2"/>
          <a:stretch>
            <a:fillRect/>
          </a:stretch>
        </p:blipFill>
        <p:spPr>
          <a:xfrm>
            <a:off x="3516640" y="277095"/>
            <a:ext cx="8675360" cy="6303810"/>
          </a:xfrm>
          <a:prstGeom prst="rect">
            <a:avLst/>
          </a:prstGeom>
        </p:spPr>
      </p:pic>
    </p:spTree>
    <p:extLst>
      <p:ext uri="{BB962C8B-B14F-4D97-AF65-F5344CB8AC3E}">
        <p14:creationId xmlns:p14="http://schemas.microsoft.com/office/powerpoint/2010/main" val="3264501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5931179-2F9F-417D-A3A2-81C3BB77C5FA}"/>
              </a:ext>
            </a:extLst>
          </p:cNvPr>
          <p:cNvSpPr/>
          <p:nvPr/>
        </p:nvSpPr>
        <p:spPr>
          <a:xfrm>
            <a:off x="0" y="0"/>
            <a:ext cx="12192000" cy="6858000"/>
          </a:xfrm>
          <a:prstGeom prst="rect">
            <a:avLst/>
          </a:prstGeom>
          <a:solidFill>
            <a:srgbClr val="616F35"/>
          </a:solidFill>
          <a:ln>
            <a:solidFill>
              <a:srgbClr val="616F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3" name="TextBox 22">
            <a:extLst>
              <a:ext uri="{FF2B5EF4-FFF2-40B4-BE49-F238E27FC236}">
                <a16:creationId xmlns:a16="http://schemas.microsoft.com/office/drawing/2014/main" id="{85ADE1D1-008E-486F-A259-6D82A8A94F46}"/>
              </a:ext>
            </a:extLst>
          </p:cNvPr>
          <p:cNvSpPr txBox="1"/>
          <p:nvPr/>
        </p:nvSpPr>
        <p:spPr>
          <a:xfrm>
            <a:off x="443184" y="118681"/>
            <a:ext cx="5652816" cy="646331"/>
          </a:xfrm>
          <a:prstGeom prst="rect">
            <a:avLst/>
          </a:prstGeom>
          <a:noFill/>
        </p:spPr>
        <p:txBody>
          <a:bodyPr wrap="square" rtlCol="0">
            <a:spAutoFit/>
          </a:bodyPr>
          <a:lstStyle/>
          <a:p>
            <a:pPr algn="ctr"/>
            <a:r>
              <a:rPr lang="en-US" sz="3600" b="1" dirty="0" err="1">
                <a:solidFill>
                  <a:schemeClr val="bg1"/>
                </a:solidFill>
                <a:latin typeface="Cambria" panose="02040503050406030204" pitchFamily="18" charset="0"/>
                <a:ea typeface="Cambria" panose="02040503050406030204" pitchFamily="18" charset="0"/>
              </a:rPr>
              <a:t>FoSTERing</a:t>
            </a:r>
            <a:r>
              <a:rPr lang="en-US" sz="3600" b="1" dirty="0">
                <a:solidFill>
                  <a:schemeClr val="bg1"/>
                </a:solidFill>
                <a:latin typeface="Cambria" panose="02040503050406030204" pitchFamily="18" charset="0"/>
                <a:ea typeface="Cambria" panose="02040503050406030204" pitchFamily="18" charset="0"/>
              </a:rPr>
              <a:t> Reforestation</a:t>
            </a:r>
          </a:p>
        </p:txBody>
      </p:sp>
      <p:pic>
        <p:nvPicPr>
          <p:cNvPr id="14" name="Picture 13">
            <a:extLst>
              <a:ext uri="{FF2B5EF4-FFF2-40B4-BE49-F238E27FC236}">
                <a16:creationId xmlns:a16="http://schemas.microsoft.com/office/drawing/2014/main" id="{F0602F31-D5E8-4AC7-8818-46D61D68E81E}"/>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bwMode="auto">
          <a:xfrm>
            <a:off x="6730399" y="0"/>
            <a:ext cx="5461601" cy="6858000"/>
          </a:xfrm>
          <a:prstGeom prst="rect">
            <a:avLst/>
          </a:prstGeom>
          <a:noFill/>
          <a:ln>
            <a:noFill/>
          </a:ln>
          <a:extLst>
            <a:ext uri="{53640926-AAD7-44D8-BBD7-CCE9431645EC}">
              <a14:shadowObscured xmlns:a14="http://schemas.microsoft.com/office/drawing/2010/main"/>
            </a:ext>
          </a:extLst>
        </p:spPr>
      </p:pic>
      <p:grpSp>
        <p:nvGrpSpPr>
          <p:cNvPr id="5" name="Group 4">
            <a:extLst>
              <a:ext uri="{FF2B5EF4-FFF2-40B4-BE49-F238E27FC236}">
                <a16:creationId xmlns:a16="http://schemas.microsoft.com/office/drawing/2014/main" id="{19A16614-D2F0-8941-8E06-5519BA5A3668}"/>
              </a:ext>
            </a:extLst>
          </p:cNvPr>
          <p:cNvGrpSpPr/>
          <p:nvPr/>
        </p:nvGrpSpPr>
        <p:grpSpPr>
          <a:xfrm>
            <a:off x="154090" y="3909366"/>
            <a:ext cx="6426222" cy="1188720"/>
            <a:chOff x="154090" y="3666876"/>
            <a:chExt cx="6426222" cy="1188720"/>
          </a:xfrm>
        </p:grpSpPr>
        <p:sp>
          <p:nvSpPr>
            <p:cNvPr id="27" name="Rectangle: Rounded Corners 26">
              <a:extLst>
                <a:ext uri="{FF2B5EF4-FFF2-40B4-BE49-F238E27FC236}">
                  <a16:creationId xmlns:a16="http://schemas.microsoft.com/office/drawing/2014/main" id="{ED613995-F933-4A72-A906-CEA390D8B512}"/>
                </a:ext>
              </a:extLst>
            </p:cNvPr>
            <p:cNvSpPr/>
            <p:nvPr/>
          </p:nvSpPr>
          <p:spPr>
            <a:xfrm>
              <a:off x="154090" y="3666876"/>
              <a:ext cx="6426222" cy="1188720"/>
            </a:xfrm>
            <a:prstGeom prst="roundRect">
              <a:avLst/>
            </a:prstGeom>
            <a:ln>
              <a:solidFill>
                <a:srgbClr val="A5B5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ambria" panose="02040503050406030204" pitchFamily="18" charset="0"/>
                  <a:ea typeface="Cambria" panose="02040503050406030204" pitchFamily="18" charset="0"/>
                </a:rPr>
                <a:t>Park Goal: </a:t>
              </a:r>
              <a:br>
                <a:rPr lang="en-US" sz="2800" b="1" dirty="0">
                  <a:solidFill>
                    <a:schemeClr val="tx1"/>
                  </a:solidFill>
                  <a:latin typeface="Cambria" panose="02040503050406030204" pitchFamily="18" charset="0"/>
                  <a:ea typeface="Cambria" panose="02040503050406030204" pitchFamily="18" charset="0"/>
                </a:rPr>
              </a:br>
              <a:r>
                <a:rPr lang="en-US" sz="2800" b="1" dirty="0">
                  <a:solidFill>
                    <a:schemeClr val="tx1"/>
                  </a:solidFill>
                  <a:latin typeface="Cambria" panose="02040503050406030204" pitchFamily="18" charset="0"/>
                  <a:ea typeface="Cambria" panose="02040503050406030204" pitchFamily="18" charset="0"/>
                </a:rPr>
                <a:t>reforest mine sites</a:t>
              </a:r>
            </a:p>
          </p:txBody>
        </p:sp>
        <p:pic>
          <p:nvPicPr>
            <p:cNvPr id="12" name="Graphic 11" descr="Deciduous tree">
              <a:extLst>
                <a:ext uri="{FF2B5EF4-FFF2-40B4-BE49-F238E27FC236}">
                  <a16:creationId xmlns:a16="http://schemas.microsoft.com/office/drawing/2014/main" id="{DA0B073A-2960-B64D-AEB9-3585AD264CE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1978" y="3814672"/>
              <a:ext cx="914400" cy="914400"/>
            </a:xfrm>
            <a:prstGeom prst="rect">
              <a:avLst/>
            </a:prstGeom>
          </p:spPr>
        </p:pic>
      </p:grpSp>
      <p:grpSp>
        <p:nvGrpSpPr>
          <p:cNvPr id="4" name="Group 3">
            <a:extLst>
              <a:ext uri="{FF2B5EF4-FFF2-40B4-BE49-F238E27FC236}">
                <a16:creationId xmlns:a16="http://schemas.microsoft.com/office/drawing/2014/main" id="{F4F61D10-BC46-6A4C-AD2C-380ECC43BA97}"/>
              </a:ext>
            </a:extLst>
          </p:cNvPr>
          <p:cNvGrpSpPr/>
          <p:nvPr/>
        </p:nvGrpSpPr>
        <p:grpSpPr>
          <a:xfrm>
            <a:off x="45015" y="2403010"/>
            <a:ext cx="6535297" cy="1188720"/>
            <a:chOff x="45015" y="2281765"/>
            <a:chExt cx="6535297" cy="1188720"/>
          </a:xfrm>
        </p:grpSpPr>
        <p:sp>
          <p:nvSpPr>
            <p:cNvPr id="19" name="Rectangle: Rounded Corners 18">
              <a:extLst>
                <a:ext uri="{FF2B5EF4-FFF2-40B4-BE49-F238E27FC236}">
                  <a16:creationId xmlns:a16="http://schemas.microsoft.com/office/drawing/2014/main" id="{CC1E88CE-2EF6-4D24-B620-07CD9CE30441}"/>
                </a:ext>
              </a:extLst>
            </p:cNvPr>
            <p:cNvSpPr/>
            <p:nvPr/>
          </p:nvSpPr>
          <p:spPr>
            <a:xfrm>
              <a:off x="154090" y="2281765"/>
              <a:ext cx="6426222" cy="1188720"/>
            </a:xfrm>
            <a:prstGeom prst="roundRect">
              <a:avLst/>
            </a:prstGeom>
            <a:ln>
              <a:solidFill>
                <a:srgbClr val="A5B5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ambria" panose="02040503050406030204" pitchFamily="18" charset="0"/>
                  <a:ea typeface="Cambria" panose="02040503050406030204" pitchFamily="18" charset="0"/>
                </a:rPr>
                <a:t>Cuyahoga Valley National Park </a:t>
              </a:r>
              <a:br>
                <a:rPr lang="en-US" sz="2800" b="1" dirty="0">
                  <a:solidFill>
                    <a:schemeClr val="tx1"/>
                  </a:solidFill>
                  <a:latin typeface="Cambria" panose="02040503050406030204" pitchFamily="18" charset="0"/>
                  <a:ea typeface="Cambria" panose="02040503050406030204" pitchFamily="18" charset="0"/>
                </a:rPr>
              </a:br>
              <a:r>
                <a:rPr lang="en-US" sz="2800" b="1" dirty="0">
                  <a:solidFill>
                    <a:schemeClr val="tx1"/>
                  </a:solidFill>
                  <a:latin typeface="Cambria" panose="02040503050406030204" pitchFamily="18" charset="0"/>
                  <a:ea typeface="Cambria" panose="02040503050406030204" pitchFamily="18" charset="0"/>
                </a:rPr>
                <a:t>established in 2000</a:t>
              </a:r>
            </a:p>
          </p:txBody>
        </p:sp>
        <p:pic>
          <p:nvPicPr>
            <p:cNvPr id="13" name="Graphic 12" descr="Plant">
              <a:extLst>
                <a:ext uri="{FF2B5EF4-FFF2-40B4-BE49-F238E27FC236}">
                  <a16:creationId xmlns:a16="http://schemas.microsoft.com/office/drawing/2014/main" id="{3C69DCD9-3A04-0F40-9E7A-7F1E0ADA9C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015" y="2351347"/>
              <a:ext cx="914400" cy="914400"/>
            </a:xfrm>
            <a:prstGeom prst="rect">
              <a:avLst/>
            </a:prstGeom>
          </p:spPr>
        </p:pic>
      </p:grpSp>
      <p:grpSp>
        <p:nvGrpSpPr>
          <p:cNvPr id="3" name="Group 2">
            <a:extLst>
              <a:ext uri="{FF2B5EF4-FFF2-40B4-BE49-F238E27FC236}">
                <a16:creationId xmlns:a16="http://schemas.microsoft.com/office/drawing/2014/main" id="{97ADAD93-5184-1A42-A35A-FCEE221E7412}"/>
              </a:ext>
            </a:extLst>
          </p:cNvPr>
          <p:cNvGrpSpPr/>
          <p:nvPr/>
        </p:nvGrpSpPr>
        <p:grpSpPr>
          <a:xfrm>
            <a:off x="145201" y="896654"/>
            <a:ext cx="6435111" cy="1188720"/>
            <a:chOff x="145201" y="896654"/>
            <a:chExt cx="6435111" cy="1188720"/>
          </a:xfrm>
        </p:grpSpPr>
        <p:sp>
          <p:nvSpPr>
            <p:cNvPr id="17" name="Rectangle: Rounded Corners 16">
              <a:extLst>
                <a:ext uri="{FF2B5EF4-FFF2-40B4-BE49-F238E27FC236}">
                  <a16:creationId xmlns:a16="http://schemas.microsoft.com/office/drawing/2014/main" id="{FE75E798-70F9-46E0-B657-FA446C11D5DF}"/>
                </a:ext>
              </a:extLst>
            </p:cNvPr>
            <p:cNvSpPr/>
            <p:nvPr/>
          </p:nvSpPr>
          <p:spPr>
            <a:xfrm>
              <a:off x="145201" y="896654"/>
              <a:ext cx="6435111" cy="1188720"/>
            </a:xfrm>
            <a:prstGeom prst="roundRect">
              <a:avLst/>
            </a:prstGeom>
            <a:ln>
              <a:solidFill>
                <a:srgbClr val="A5B5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ambria" panose="02040503050406030204" pitchFamily="18" charset="0"/>
                  <a:ea typeface="Cambria" panose="02040503050406030204" pitchFamily="18" charset="0"/>
                </a:rPr>
                <a:t>Cuyahoga Valley used for </a:t>
              </a:r>
              <a:br>
                <a:rPr lang="en-US" sz="2800" b="1" dirty="0">
                  <a:solidFill>
                    <a:schemeClr val="tx1"/>
                  </a:solidFill>
                  <a:latin typeface="Cambria" panose="02040503050406030204" pitchFamily="18" charset="0"/>
                  <a:ea typeface="Cambria" panose="02040503050406030204" pitchFamily="18" charset="0"/>
                </a:rPr>
              </a:br>
              <a:r>
                <a:rPr lang="en-US" sz="2800" b="1" dirty="0">
                  <a:solidFill>
                    <a:schemeClr val="tx1"/>
                  </a:solidFill>
                  <a:latin typeface="Cambria" panose="02040503050406030204" pitchFamily="18" charset="0"/>
                  <a:ea typeface="Cambria" panose="02040503050406030204" pitchFamily="18" charset="0"/>
                </a:rPr>
                <a:t>farming, industry, &amp; mining</a:t>
              </a:r>
            </a:p>
          </p:txBody>
        </p:sp>
        <p:pic>
          <p:nvPicPr>
            <p:cNvPr id="15" name="Graphic 14" descr="Mining Tools">
              <a:extLst>
                <a:ext uri="{FF2B5EF4-FFF2-40B4-BE49-F238E27FC236}">
                  <a16:creationId xmlns:a16="http://schemas.microsoft.com/office/drawing/2014/main" id="{BEDD19A2-CF4E-D64B-B40F-25C129E79CA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4090" y="991109"/>
              <a:ext cx="914400" cy="914400"/>
            </a:xfrm>
            <a:prstGeom prst="rect">
              <a:avLst/>
            </a:prstGeom>
          </p:spPr>
        </p:pic>
      </p:grpSp>
      <p:sp>
        <p:nvSpPr>
          <p:cNvPr id="2" name="Rectangle 1">
            <a:extLst>
              <a:ext uri="{FF2B5EF4-FFF2-40B4-BE49-F238E27FC236}">
                <a16:creationId xmlns:a16="http://schemas.microsoft.com/office/drawing/2014/main" id="{C67FD759-3290-1F42-81F2-9A23FC6EBB7C}"/>
              </a:ext>
            </a:extLst>
          </p:cNvPr>
          <p:cNvSpPr/>
          <p:nvPr/>
        </p:nvSpPr>
        <p:spPr>
          <a:xfrm>
            <a:off x="8251114" y="3550024"/>
            <a:ext cx="473337" cy="47333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6B44D64F-54A0-3A49-ABC0-F47E9E0574F8}"/>
              </a:ext>
            </a:extLst>
          </p:cNvPr>
          <p:cNvGrpSpPr/>
          <p:nvPr/>
        </p:nvGrpSpPr>
        <p:grpSpPr>
          <a:xfrm>
            <a:off x="145201" y="5415722"/>
            <a:ext cx="6426222" cy="1188720"/>
            <a:chOff x="145201" y="5415722"/>
            <a:chExt cx="6426222" cy="1188720"/>
          </a:xfrm>
        </p:grpSpPr>
        <p:sp>
          <p:nvSpPr>
            <p:cNvPr id="18" name="Rectangle: Rounded Corners 26">
              <a:extLst>
                <a:ext uri="{FF2B5EF4-FFF2-40B4-BE49-F238E27FC236}">
                  <a16:creationId xmlns:a16="http://schemas.microsoft.com/office/drawing/2014/main" id="{51068112-1529-7B42-8DCB-6330B9EC66FF}"/>
                </a:ext>
              </a:extLst>
            </p:cNvPr>
            <p:cNvSpPr/>
            <p:nvPr/>
          </p:nvSpPr>
          <p:spPr>
            <a:xfrm>
              <a:off x="145201" y="5415722"/>
              <a:ext cx="6426222" cy="1188720"/>
            </a:xfrm>
            <a:prstGeom prst="roundRect">
              <a:avLst/>
            </a:prstGeom>
            <a:ln>
              <a:solidFill>
                <a:srgbClr val="A5B5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ambria" panose="02040503050406030204" pitchFamily="18" charset="0"/>
                  <a:ea typeface="Cambria" panose="02040503050406030204" pitchFamily="18" charset="0"/>
                </a:rPr>
                <a:t>Kent State is </a:t>
              </a:r>
              <a:br>
                <a:rPr lang="en-US" sz="2800" b="1" dirty="0">
                  <a:solidFill>
                    <a:schemeClr val="tx1"/>
                  </a:solidFill>
                  <a:latin typeface="Cambria" panose="02040503050406030204" pitchFamily="18" charset="0"/>
                  <a:ea typeface="Cambria" panose="02040503050406030204" pitchFamily="18" charset="0"/>
                </a:rPr>
              </a:br>
              <a:r>
                <a:rPr lang="en-US" sz="2800" b="1" dirty="0">
                  <a:solidFill>
                    <a:schemeClr val="tx1"/>
                  </a:solidFill>
                  <a:latin typeface="Cambria" panose="02040503050406030204" pitchFamily="18" charset="0"/>
                  <a:ea typeface="Cambria" panose="02040503050406030204" pitchFamily="18" charset="0"/>
                </a:rPr>
                <a:t>science partner</a:t>
              </a:r>
            </a:p>
          </p:txBody>
        </p:sp>
        <p:pic>
          <p:nvPicPr>
            <p:cNvPr id="16" name="Graphic 15" descr="Books">
              <a:extLst>
                <a:ext uri="{FF2B5EF4-FFF2-40B4-BE49-F238E27FC236}">
                  <a16:creationId xmlns:a16="http://schemas.microsoft.com/office/drawing/2014/main" id="{4CA6C6AE-64FB-2140-AFBB-F93EE1FE52C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76920" y="5532579"/>
              <a:ext cx="914400" cy="914400"/>
            </a:xfrm>
            <a:prstGeom prst="rect">
              <a:avLst/>
            </a:prstGeom>
          </p:spPr>
        </p:pic>
      </p:grpSp>
    </p:spTree>
    <p:extLst>
      <p:ext uri="{BB962C8B-B14F-4D97-AF65-F5344CB8AC3E}">
        <p14:creationId xmlns:p14="http://schemas.microsoft.com/office/powerpoint/2010/main" val="3601970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813F09-BA1C-474B-AED6-8451F6F22C20}"/>
              </a:ext>
            </a:extLst>
          </p:cNvPr>
          <p:cNvSpPr>
            <a:spLocks noGrp="1"/>
          </p:cNvSpPr>
          <p:nvPr>
            <p:ph type="title"/>
          </p:nvPr>
        </p:nvSpPr>
        <p:spPr>
          <a:xfrm>
            <a:off x="1866900" y="185960"/>
            <a:ext cx="9637712" cy="1280890"/>
          </a:xfrm>
        </p:spPr>
        <p:txBody>
          <a:bodyPr/>
          <a:lstStyle/>
          <a:p>
            <a:r>
              <a:rPr lang="en-US" b="1" dirty="0"/>
              <a:t>How does ripping affect soil moisture? </a:t>
            </a:r>
          </a:p>
        </p:txBody>
      </p:sp>
      <p:sp>
        <p:nvSpPr>
          <p:cNvPr id="4" name="Content Placeholder 3">
            <a:extLst>
              <a:ext uri="{FF2B5EF4-FFF2-40B4-BE49-F238E27FC236}">
                <a16:creationId xmlns:a16="http://schemas.microsoft.com/office/drawing/2014/main" id="{25FCFE2D-129B-4C1D-8A65-489963448E62}"/>
              </a:ext>
            </a:extLst>
          </p:cNvPr>
          <p:cNvSpPr>
            <a:spLocks noGrp="1"/>
          </p:cNvSpPr>
          <p:nvPr>
            <p:ph idx="1"/>
          </p:nvPr>
        </p:nvSpPr>
        <p:spPr>
          <a:xfrm>
            <a:off x="5791200" y="1543050"/>
            <a:ext cx="5713412" cy="4368172"/>
          </a:xfrm>
        </p:spPr>
        <p:txBody>
          <a:bodyPr>
            <a:normAutofit fontScale="92500" lnSpcReduction="10000"/>
          </a:bodyPr>
          <a:lstStyle/>
          <a:p>
            <a:r>
              <a:rPr lang="en-US" sz="3200" dirty="0"/>
              <a:t>Pre-rip vs. post-rip</a:t>
            </a:r>
          </a:p>
          <a:p>
            <a:r>
              <a:rPr lang="en-US" sz="3200" dirty="0"/>
              <a:t>Slope vs. flat portion of site</a:t>
            </a:r>
          </a:p>
          <a:p>
            <a:r>
              <a:rPr lang="en-US" sz="3200" dirty="0"/>
              <a:t>No-rip vs. single rip vs. cross-rip (intersection of rips)</a:t>
            </a:r>
          </a:p>
          <a:p>
            <a:r>
              <a:rPr lang="en-US" sz="3200" dirty="0"/>
              <a:t>Seasonal (but weather is different)</a:t>
            </a:r>
          </a:p>
          <a:p>
            <a:r>
              <a:rPr lang="en-US" sz="3200" dirty="0"/>
              <a:t>Response to precipitation inputs (using weather station data)</a:t>
            </a:r>
          </a:p>
          <a:p>
            <a:endParaRPr lang="en-US" sz="3200" dirty="0"/>
          </a:p>
        </p:txBody>
      </p:sp>
      <p:pic>
        <p:nvPicPr>
          <p:cNvPr id="5" name="Picture 4">
            <a:extLst>
              <a:ext uri="{FF2B5EF4-FFF2-40B4-BE49-F238E27FC236}">
                <a16:creationId xmlns:a16="http://schemas.microsoft.com/office/drawing/2014/main" id="{5F410148-C1CA-4021-8C6B-4DD5B1413243}"/>
              </a:ext>
            </a:extLst>
          </p:cNvPr>
          <p:cNvPicPr>
            <a:picLocks noChangeAspect="1"/>
          </p:cNvPicPr>
          <p:nvPr/>
        </p:nvPicPr>
        <p:blipFill>
          <a:blip r:embed="rId2"/>
          <a:stretch>
            <a:fillRect/>
          </a:stretch>
        </p:blipFill>
        <p:spPr>
          <a:xfrm>
            <a:off x="1866900" y="1285874"/>
            <a:ext cx="2971800" cy="2971800"/>
          </a:xfrm>
          <a:prstGeom prst="rect">
            <a:avLst/>
          </a:prstGeom>
        </p:spPr>
      </p:pic>
      <p:pic>
        <p:nvPicPr>
          <p:cNvPr id="6" name="Picture 5">
            <a:extLst>
              <a:ext uri="{FF2B5EF4-FFF2-40B4-BE49-F238E27FC236}">
                <a16:creationId xmlns:a16="http://schemas.microsoft.com/office/drawing/2014/main" id="{2504840B-EDE8-4A9B-96D8-E2AE1A968862}"/>
              </a:ext>
            </a:extLst>
          </p:cNvPr>
          <p:cNvPicPr>
            <a:picLocks noChangeAspect="1"/>
          </p:cNvPicPr>
          <p:nvPr/>
        </p:nvPicPr>
        <p:blipFill>
          <a:blip r:embed="rId2"/>
          <a:stretch>
            <a:fillRect/>
          </a:stretch>
        </p:blipFill>
        <p:spPr>
          <a:xfrm>
            <a:off x="1866900" y="3886200"/>
            <a:ext cx="2971800" cy="2971800"/>
          </a:xfrm>
          <a:prstGeom prst="rect">
            <a:avLst/>
          </a:prstGeom>
        </p:spPr>
      </p:pic>
      <p:sp>
        <p:nvSpPr>
          <p:cNvPr id="7" name="TextBox 6">
            <a:extLst>
              <a:ext uri="{FF2B5EF4-FFF2-40B4-BE49-F238E27FC236}">
                <a16:creationId xmlns:a16="http://schemas.microsoft.com/office/drawing/2014/main" id="{CE35D466-0F3B-487F-8BF9-D62AE400843D}"/>
              </a:ext>
            </a:extLst>
          </p:cNvPr>
          <p:cNvSpPr txBox="1"/>
          <p:nvPr/>
        </p:nvSpPr>
        <p:spPr>
          <a:xfrm>
            <a:off x="676275" y="2209800"/>
            <a:ext cx="805029" cy="369332"/>
          </a:xfrm>
          <a:prstGeom prst="rect">
            <a:avLst/>
          </a:prstGeom>
          <a:noFill/>
        </p:spPr>
        <p:txBody>
          <a:bodyPr wrap="none" rtlCol="0">
            <a:spAutoFit/>
          </a:bodyPr>
          <a:lstStyle/>
          <a:p>
            <a:r>
              <a:rPr lang="en-US" dirty="0"/>
              <a:t>Slope</a:t>
            </a:r>
          </a:p>
        </p:txBody>
      </p:sp>
    </p:spTree>
    <p:extLst>
      <p:ext uri="{BB962C8B-B14F-4D97-AF65-F5344CB8AC3E}">
        <p14:creationId xmlns:p14="http://schemas.microsoft.com/office/powerpoint/2010/main" val="246605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813F09-BA1C-474B-AED6-8451F6F22C20}"/>
              </a:ext>
            </a:extLst>
          </p:cNvPr>
          <p:cNvSpPr>
            <a:spLocks noGrp="1"/>
          </p:cNvSpPr>
          <p:nvPr>
            <p:ph type="title"/>
          </p:nvPr>
        </p:nvSpPr>
        <p:spPr>
          <a:xfrm>
            <a:off x="1866900" y="185960"/>
            <a:ext cx="9637712" cy="1280890"/>
          </a:xfrm>
        </p:spPr>
        <p:txBody>
          <a:bodyPr/>
          <a:lstStyle/>
          <a:p>
            <a:r>
              <a:rPr lang="en-US" b="1" dirty="0"/>
              <a:t>How does ripping affect soil moisture? </a:t>
            </a:r>
          </a:p>
        </p:txBody>
      </p:sp>
      <p:sp>
        <p:nvSpPr>
          <p:cNvPr id="8" name="Content Placeholder 7">
            <a:extLst>
              <a:ext uri="{FF2B5EF4-FFF2-40B4-BE49-F238E27FC236}">
                <a16:creationId xmlns:a16="http://schemas.microsoft.com/office/drawing/2014/main" id="{71C513C4-A76A-4B6F-9D1C-924DCFB6B65C}"/>
              </a:ext>
            </a:extLst>
          </p:cNvPr>
          <p:cNvSpPr>
            <a:spLocks noGrp="1"/>
          </p:cNvSpPr>
          <p:nvPr>
            <p:ph idx="1"/>
          </p:nvPr>
        </p:nvSpPr>
        <p:spPr>
          <a:xfrm>
            <a:off x="5400674" y="1466850"/>
            <a:ext cx="6103937" cy="4444372"/>
          </a:xfrm>
        </p:spPr>
        <p:txBody>
          <a:bodyPr>
            <a:normAutofit/>
          </a:bodyPr>
          <a:lstStyle/>
          <a:p>
            <a:r>
              <a:rPr lang="en-US" sz="2800" dirty="0"/>
              <a:t>Pre-rip – slope</a:t>
            </a:r>
          </a:p>
          <a:p>
            <a:pPr lvl="1"/>
            <a:r>
              <a:rPr lang="en-US" sz="2400" dirty="0"/>
              <a:t>20 cm</a:t>
            </a:r>
          </a:p>
          <a:p>
            <a:pPr lvl="1"/>
            <a:r>
              <a:rPr lang="en-US" sz="2400" dirty="0"/>
              <a:t>50 cm</a:t>
            </a:r>
          </a:p>
          <a:p>
            <a:endParaRPr lang="en-US" sz="2800" dirty="0"/>
          </a:p>
          <a:p>
            <a:r>
              <a:rPr lang="en-US" sz="2800" dirty="0"/>
              <a:t>Pre-rip – flat</a:t>
            </a:r>
          </a:p>
          <a:p>
            <a:pPr lvl="1"/>
            <a:r>
              <a:rPr lang="en-US" sz="2400" dirty="0"/>
              <a:t>20 cm</a:t>
            </a:r>
          </a:p>
          <a:p>
            <a:pPr lvl="1"/>
            <a:r>
              <a:rPr lang="en-US" sz="2400" dirty="0"/>
              <a:t>50 cm</a:t>
            </a:r>
          </a:p>
        </p:txBody>
      </p:sp>
      <p:sp>
        <p:nvSpPr>
          <p:cNvPr id="9" name="TextBox 8">
            <a:extLst>
              <a:ext uri="{FF2B5EF4-FFF2-40B4-BE49-F238E27FC236}">
                <a16:creationId xmlns:a16="http://schemas.microsoft.com/office/drawing/2014/main" id="{1F868CF0-9FAA-4A08-AE4F-1A38E5C064A5}"/>
              </a:ext>
            </a:extLst>
          </p:cNvPr>
          <p:cNvSpPr txBox="1"/>
          <p:nvPr/>
        </p:nvSpPr>
        <p:spPr>
          <a:xfrm>
            <a:off x="733425" y="2133600"/>
            <a:ext cx="1152880" cy="523220"/>
          </a:xfrm>
          <a:prstGeom prst="rect">
            <a:avLst/>
          </a:prstGeom>
          <a:noFill/>
        </p:spPr>
        <p:txBody>
          <a:bodyPr wrap="none" rtlCol="0">
            <a:spAutoFit/>
          </a:bodyPr>
          <a:lstStyle/>
          <a:p>
            <a:r>
              <a:rPr lang="en-US" sz="2800" b="1" dirty="0"/>
              <a:t>Slope</a:t>
            </a:r>
          </a:p>
        </p:txBody>
      </p:sp>
      <p:sp>
        <p:nvSpPr>
          <p:cNvPr id="10" name="TextBox 9">
            <a:extLst>
              <a:ext uri="{FF2B5EF4-FFF2-40B4-BE49-F238E27FC236}">
                <a16:creationId xmlns:a16="http://schemas.microsoft.com/office/drawing/2014/main" id="{4DBCFDAB-E3CD-4789-949F-3507140E334F}"/>
              </a:ext>
            </a:extLst>
          </p:cNvPr>
          <p:cNvSpPr txBox="1"/>
          <p:nvPr/>
        </p:nvSpPr>
        <p:spPr>
          <a:xfrm>
            <a:off x="687388" y="4362450"/>
            <a:ext cx="788999" cy="523220"/>
          </a:xfrm>
          <a:prstGeom prst="rect">
            <a:avLst/>
          </a:prstGeom>
          <a:noFill/>
        </p:spPr>
        <p:txBody>
          <a:bodyPr wrap="none" rtlCol="0">
            <a:spAutoFit/>
          </a:bodyPr>
          <a:lstStyle/>
          <a:p>
            <a:r>
              <a:rPr lang="en-US" sz="2800" b="1" dirty="0"/>
              <a:t>Flat</a:t>
            </a:r>
          </a:p>
        </p:txBody>
      </p:sp>
      <p:sp>
        <p:nvSpPr>
          <p:cNvPr id="11" name="Star: 5 Points 10">
            <a:extLst>
              <a:ext uri="{FF2B5EF4-FFF2-40B4-BE49-F238E27FC236}">
                <a16:creationId xmlns:a16="http://schemas.microsoft.com/office/drawing/2014/main" id="{3CD8B534-2A7A-46D1-8D98-9AFCBA78E10D}"/>
              </a:ext>
            </a:extLst>
          </p:cNvPr>
          <p:cNvSpPr/>
          <p:nvPr/>
        </p:nvSpPr>
        <p:spPr>
          <a:xfrm>
            <a:off x="3533775" y="4799945"/>
            <a:ext cx="438150" cy="33403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tar: 5 Points 11">
            <a:extLst>
              <a:ext uri="{FF2B5EF4-FFF2-40B4-BE49-F238E27FC236}">
                <a16:creationId xmlns:a16="http://schemas.microsoft.com/office/drawing/2014/main" id="{9D8C5EE7-6806-49EE-BC77-EC4B2A02B36C}"/>
              </a:ext>
            </a:extLst>
          </p:cNvPr>
          <p:cNvSpPr/>
          <p:nvPr/>
        </p:nvSpPr>
        <p:spPr>
          <a:xfrm>
            <a:off x="3562350" y="4704695"/>
            <a:ext cx="438150" cy="334030"/>
          </a:xfrm>
          <a:prstGeom prst="star5">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tar: 5 Points 12">
            <a:extLst>
              <a:ext uri="{FF2B5EF4-FFF2-40B4-BE49-F238E27FC236}">
                <a16:creationId xmlns:a16="http://schemas.microsoft.com/office/drawing/2014/main" id="{BED7B9C4-70A4-4AB9-9CC7-415380090267}"/>
              </a:ext>
            </a:extLst>
          </p:cNvPr>
          <p:cNvSpPr/>
          <p:nvPr/>
        </p:nvSpPr>
        <p:spPr>
          <a:xfrm>
            <a:off x="3590925" y="1770995"/>
            <a:ext cx="438150" cy="33403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tar: 5 Points 13">
            <a:extLst>
              <a:ext uri="{FF2B5EF4-FFF2-40B4-BE49-F238E27FC236}">
                <a16:creationId xmlns:a16="http://schemas.microsoft.com/office/drawing/2014/main" id="{168A6156-99D3-45FF-A269-CDE6051BBEA6}"/>
              </a:ext>
            </a:extLst>
          </p:cNvPr>
          <p:cNvSpPr/>
          <p:nvPr/>
        </p:nvSpPr>
        <p:spPr>
          <a:xfrm>
            <a:off x="3562350" y="1866245"/>
            <a:ext cx="438150" cy="334030"/>
          </a:xfrm>
          <a:prstGeom prst="star5">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4212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813F09-BA1C-474B-AED6-8451F6F22C20}"/>
              </a:ext>
            </a:extLst>
          </p:cNvPr>
          <p:cNvSpPr>
            <a:spLocks noGrp="1"/>
          </p:cNvSpPr>
          <p:nvPr>
            <p:ph type="title"/>
          </p:nvPr>
        </p:nvSpPr>
        <p:spPr>
          <a:xfrm>
            <a:off x="1866900" y="185960"/>
            <a:ext cx="9637712" cy="1280890"/>
          </a:xfrm>
        </p:spPr>
        <p:txBody>
          <a:bodyPr/>
          <a:lstStyle/>
          <a:p>
            <a:r>
              <a:rPr lang="en-US" b="1" dirty="0"/>
              <a:t>How does ripping affect soil moisture? </a:t>
            </a:r>
          </a:p>
        </p:txBody>
      </p:sp>
      <p:pic>
        <p:nvPicPr>
          <p:cNvPr id="5" name="Picture 4">
            <a:extLst>
              <a:ext uri="{FF2B5EF4-FFF2-40B4-BE49-F238E27FC236}">
                <a16:creationId xmlns:a16="http://schemas.microsoft.com/office/drawing/2014/main" id="{5F410148-C1CA-4021-8C6B-4DD5B1413243}"/>
              </a:ext>
            </a:extLst>
          </p:cNvPr>
          <p:cNvPicPr>
            <a:picLocks noChangeAspect="1"/>
          </p:cNvPicPr>
          <p:nvPr/>
        </p:nvPicPr>
        <p:blipFill>
          <a:blip r:embed="rId2"/>
          <a:stretch>
            <a:fillRect/>
          </a:stretch>
        </p:blipFill>
        <p:spPr>
          <a:xfrm>
            <a:off x="1866900" y="1285874"/>
            <a:ext cx="2971800" cy="2971800"/>
          </a:xfrm>
          <a:prstGeom prst="rect">
            <a:avLst/>
          </a:prstGeom>
        </p:spPr>
      </p:pic>
      <p:pic>
        <p:nvPicPr>
          <p:cNvPr id="6" name="Picture 5">
            <a:extLst>
              <a:ext uri="{FF2B5EF4-FFF2-40B4-BE49-F238E27FC236}">
                <a16:creationId xmlns:a16="http://schemas.microsoft.com/office/drawing/2014/main" id="{2504840B-EDE8-4A9B-96D8-E2AE1A968862}"/>
              </a:ext>
            </a:extLst>
          </p:cNvPr>
          <p:cNvPicPr>
            <a:picLocks noChangeAspect="1"/>
          </p:cNvPicPr>
          <p:nvPr/>
        </p:nvPicPr>
        <p:blipFill>
          <a:blip r:embed="rId2"/>
          <a:stretch>
            <a:fillRect/>
          </a:stretch>
        </p:blipFill>
        <p:spPr>
          <a:xfrm>
            <a:off x="1866900" y="3886200"/>
            <a:ext cx="2971800" cy="2971800"/>
          </a:xfrm>
          <a:prstGeom prst="rect">
            <a:avLst/>
          </a:prstGeom>
        </p:spPr>
      </p:pic>
      <p:sp>
        <p:nvSpPr>
          <p:cNvPr id="8" name="Content Placeholder 7">
            <a:extLst>
              <a:ext uri="{FF2B5EF4-FFF2-40B4-BE49-F238E27FC236}">
                <a16:creationId xmlns:a16="http://schemas.microsoft.com/office/drawing/2014/main" id="{71C513C4-A76A-4B6F-9D1C-924DCFB6B65C}"/>
              </a:ext>
            </a:extLst>
          </p:cNvPr>
          <p:cNvSpPr>
            <a:spLocks noGrp="1"/>
          </p:cNvSpPr>
          <p:nvPr>
            <p:ph idx="1"/>
          </p:nvPr>
        </p:nvSpPr>
        <p:spPr>
          <a:xfrm>
            <a:off x="5400674" y="1466850"/>
            <a:ext cx="6103937" cy="4444372"/>
          </a:xfrm>
        </p:spPr>
        <p:txBody>
          <a:bodyPr>
            <a:normAutofit/>
          </a:bodyPr>
          <a:lstStyle/>
          <a:p>
            <a:r>
              <a:rPr lang="en-US" sz="2800" dirty="0"/>
              <a:t>Post-rip – slope</a:t>
            </a:r>
          </a:p>
          <a:p>
            <a:pPr lvl="1"/>
            <a:r>
              <a:rPr lang="en-US" sz="2400" dirty="0"/>
              <a:t>10 cm cross-rip</a:t>
            </a:r>
          </a:p>
          <a:p>
            <a:pPr lvl="1"/>
            <a:r>
              <a:rPr lang="en-US" sz="2400" dirty="0"/>
              <a:t>10 cm EW rip (slope parallel)</a:t>
            </a:r>
          </a:p>
          <a:p>
            <a:pPr lvl="1"/>
            <a:r>
              <a:rPr lang="en-US" sz="2400" dirty="0"/>
              <a:t>10 cm NS rip (up-down slope)</a:t>
            </a:r>
          </a:p>
          <a:p>
            <a:endParaRPr lang="en-US" sz="2800" dirty="0"/>
          </a:p>
          <a:p>
            <a:r>
              <a:rPr lang="en-US" sz="2800" dirty="0"/>
              <a:t>Post-rip – flat</a:t>
            </a:r>
          </a:p>
          <a:p>
            <a:pPr lvl="1"/>
            <a:r>
              <a:rPr lang="en-US" sz="2400" dirty="0"/>
              <a:t>10 cm cross-rip</a:t>
            </a:r>
          </a:p>
          <a:p>
            <a:pPr lvl="1"/>
            <a:r>
              <a:rPr lang="en-US" sz="2400" dirty="0"/>
              <a:t>20 cm no rip</a:t>
            </a:r>
          </a:p>
        </p:txBody>
      </p:sp>
      <p:sp>
        <p:nvSpPr>
          <p:cNvPr id="9" name="TextBox 8">
            <a:extLst>
              <a:ext uri="{FF2B5EF4-FFF2-40B4-BE49-F238E27FC236}">
                <a16:creationId xmlns:a16="http://schemas.microsoft.com/office/drawing/2014/main" id="{1F868CF0-9FAA-4A08-AE4F-1A38E5C064A5}"/>
              </a:ext>
            </a:extLst>
          </p:cNvPr>
          <p:cNvSpPr txBox="1"/>
          <p:nvPr/>
        </p:nvSpPr>
        <p:spPr>
          <a:xfrm>
            <a:off x="733425" y="2133600"/>
            <a:ext cx="1152880" cy="523220"/>
          </a:xfrm>
          <a:prstGeom prst="rect">
            <a:avLst/>
          </a:prstGeom>
          <a:noFill/>
        </p:spPr>
        <p:txBody>
          <a:bodyPr wrap="none" rtlCol="0">
            <a:spAutoFit/>
          </a:bodyPr>
          <a:lstStyle/>
          <a:p>
            <a:r>
              <a:rPr lang="en-US" sz="2800" b="1" dirty="0"/>
              <a:t>Slope</a:t>
            </a:r>
          </a:p>
        </p:txBody>
      </p:sp>
      <p:sp>
        <p:nvSpPr>
          <p:cNvPr id="10" name="TextBox 9">
            <a:extLst>
              <a:ext uri="{FF2B5EF4-FFF2-40B4-BE49-F238E27FC236}">
                <a16:creationId xmlns:a16="http://schemas.microsoft.com/office/drawing/2014/main" id="{4DBCFDAB-E3CD-4789-949F-3507140E334F}"/>
              </a:ext>
            </a:extLst>
          </p:cNvPr>
          <p:cNvSpPr txBox="1"/>
          <p:nvPr/>
        </p:nvSpPr>
        <p:spPr>
          <a:xfrm>
            <a:off x="687388" y="4362450"/>
            <a:ext cx="788999" cy="523220"/>
          </a:xfrm>
          <a:prstGeom prst="rect">
            <a:avLst/>
          </a:prstGeom>
          <a:noFill/>
        </p:spPr>
        <p:txBody>
          <a:bodyPr wrap="none" rtlCol="0">
            <a:spAutoFit/>
          </a:bodyPr>
          <a:lstStyle/>
          <a:p>
            <a:r>
              <a:rPr lang="en-US" sz="2800" b="1" dirty="0"/>
              <a:t>Flat</a:t>
            </a:r>
          </a:p>
        </p:txBody>
      </p:sp>
      <p:sp>
        <p:nvSpPr>
          <p:cNvPr id="11" name="Star: 5 Points 10">
            <a:extLst>
              <a:ext uri="{FF2B5EF4-FFF2-40B4-BE49-F238E27FC236}">
                <a16:creationId xmlns:a16="http://schemas.microsoft.com/office/drawing/2014/main" id="{3CD8B534-2A7A-46D1-8D98-9AFCBA78E10D}"/>
              </a:ext>
            </a:extLst>
          </p:cNvPr>
          <p:cNvSpPr/>
          <p:nvPr/>
        </p:nvSpPr>
        <p:spPr>
          <a:xfrm>
            <a:off x="3533775" y="4799945"/>
            <a:ext cx="438150" cy="33403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tar: 5 Points 11">
            <a:extLst>
              <a:ext uri="{FF2B5EF4-FFF2-40B4-BE49-F238E27FC236}">
                <a16:creationId xmlns:a16="http://schemas.microsoft.com/office/drawing/2014/main" id="{9D8C5EE7-6806-49EE-BC77-EC4B2A02B36C}"/>
              </a:ext>
            </a:extLst>
          </p:cNvPr>
          <p:cNvSpPr/>
          <p:nvPr/>
        </p:nvSpPr>
        <p:spPr>
          <a:xfrm>
            <a:off x="4019550" y="4352270"/>
            <a:ext cx="438150" cy="33403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tar: 5 Points 12">
            <a:extLst>
              <a:ext uri="{FF2B5EF4-FFF2-40B4-BE49-F238E27FC236}">
                <a16:creationId xmlns:a16="http://schemas.microsoft.com/office/drawing/2014/main" id="{BED7B9C4-70A4-4AB9-9CC7-415380090267}"/>
              </a:ext>
            </a:extLst>
          </p:cNvPr>
          <p:cNvSpPr/>
          <p:nvPr/>
        </p:nvSpPr>
        <p:spPr>
          <a:xfrm>
            <a:off x="3590925" y="1770995"/>
            <a:ext cx="438150" cy="33403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tar: 5 Points 13">
            <a:extLst>
              <a:ext uri="{FF2B5EF4-FFF2-40B4-BE49-F238E27FC236}">
                <a16:creationId xmlns:a16="http://schemas.microsoft.com/office/drawing/2014/main" id="{168A6156-99D3-45FF-A269-CDE6051BBEA6}"/>
              </a:ext>
            </a:extLst>
          </p:cNvPr>
          <p:cNvSpPr/>
          <p:nvPr/>
        </p:nvSpPr>
        <p:spPr>
          <a:xfrm>
            <a:off x="3562350" y="2180570"/>
            <a:ext cx="438150" cy="33403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tar: 5 Points 14">
            <a:extLst>
              <a:ext uri="{FF2B5EF4-FFF2-40B4-BE49-F238E27FC236}">
                <a16:creationId xmlns:a16="http://schemas.microsoft.com/office/drawing/2014/main" id="{1DC267EF-FDA0-4677-83C3-4A3FE9E16723}"/>
              </a:ext>
            </a:extLst>
          </p:cNvPr>
          <p:cNvSpPr/>
          <p:nvPr/>
        </p:nvSpPr>
        <p:spPr>
          <a:xfrm>
            <a:off x="4019550" y="2171045"/>
            <a:ext cx="438150" cy="33403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72245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17352-19B0-4AEC-9CF2-488BF0C13D59}"/>
              </a:ext>
            </a:extLst>
          </p:cNvPr>
          <p:cNvSpPr>
            <a:spLocks noGrp="1"/>
          </p:cNvSpPr>
          <p:nvPr>
            <p:ph type="title"/>
          </p:nvPr>
        </p:nvSpPr>
        <p:spPr>
          <a:xfrm>
            <a:off x="1640156" y="540655"/>
            <a:ext cx="8911687" cy="1280890"/>
          </a:xfrm>
        </p:spPr>
        <p:txBody>
          <a:bodyPr/>
          <a:lstStyle/>
          <a:p>
            <a:r>
              <a:rPr lang="en-US" dirty="0"/>
              <a:t>Supporting data (later in semester?)</a:t>
            </a:r>
          </a:p>
        </p:txBody>
      </p:sp>
      <p:sp>
        <p:nvSpPr>
          <p:cNvPr id="3" name="Content Placeholder 2">
            <a:extLst>
              <a:ext uri="{FF2B5EF4-FFF2-40B4-BE49-F238E27FC236}">
                <a16:creationId xmlns:a16="http://schemas.microsoft.com/office/drawing/2014/main" id="{767E42DF-5F24-499B-AE3A-044313509040}"/>
              </a:ext>
            </a:extLst>
          </p:cNvPr>
          <p:cNvSpPr>
            <a:spLocks noGrp="1"/>
          </p:cNvSpPr>
          <p:nvPr>
            <p:ph idx="1"/>
          </p:nvPr>
        </p:nvSpPr>
        <p:spPr/>
        <p:txBody>
          <a:bodyPr>
            <a:normAutofit/>
          </a:bodyPr>
          <a:lstStyle/>
          <a:p>
            <a:r>
              <a:rPr lang="en-US" sz="3200" dirty="0"/>
              <a:t>Bulk density – top 5 cm  (pre- and post-)</a:t>
            </a:r>
          </a:p>
          <a:p>
            <a:r>
              <a:rPr lang="en-US" sz="3200" dirty="0"/>
              <a:t>Bulk density profiles near soil moisture sites (pre- and post-)</a:t>
            </a:r>
          </a:p>
          <a:p>
            <a:r>
              <a:rPr lang="en-US" sz="3200" dirty="0"/>
              <a:t>Saturated hydraulic conductivity (pre- and post-)</a:t>
            </a:r>
          </a:p>
          <a:p>
            <a:r>
              <a:rPr lang="en-US" sz="3200" dirty="0"/>
              <a:t>Advanced topic: topographic change!</a:t>
            </a:r>
          </a:p>
        </p:txBody>
      </p:sp>
    </p:spTree>
    <p:extLst>
      <p:ext uri="{BB962C8B-B14F-4D97-AF65-F5344CB8AC3E}">
        <p14:creationId xmlns:p14="http://schemas.microsoft.com/office/powerpoint/2010/main" val="32274113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rot="5400000">
            <a:off x="3919335" y="-1414665"/>
            <a:ext cx="4353329" cy="12192000"/>
          </a:xfrm>
          <a:prstGeom prst="rect">
            <a:avLst/>
          </a:prstGeom>
        </p:spPr>
      </p:pic>
      <p:sp>
        <p:nvSpPr>
          <p:cNvPr id="2" name="Title 1">
            <a:extLst>
              <a:ext uri="{FF2B5EF4-FFF2-40B4-BE49-F238E27FC236}">
                <a16:creationId xmlns:a16="http://schemas.microsoft.com/office/drawing/2014/main" id="{85FA4878-09EB-7645-9CE9-64CFDC1551A1}"/>
              </a:ext>
            </a:extLst>
          </p:cNvPr>
          <p:cNvSpPr>
            <a:spLocks noGrp="1"/>
          </p:cNvSpPr>
          <p:nvPr>
            <p:ph type="title"/>
          </p:nvPr>
        </p:nvSpPr>
        <p:spPr/>
        <p:txBody>
          <a:bodyPr/>
          <a:lstStyle/>
          <a:p>
            <a:r>
              <a:rPr lang="en-US" dirty="0"/>
              <a:t>Participatory Science</a:t>
            </a:r>
          </a:p>
        </p:txBody>
      </p:sp>
      <p:sp>
        <p:nvSpPr>
          <p:cNvPr id="12" name="Content Placeholder 2">
            <a:extLst>
              <a:ext uri="{FF2B5EF4-FFF2-40B4-BE49-F238E27FC236}">
                <a16:creationId xmlns:a16="http://schemas.microsoft.com/office/drawing/2014/main" id="{14B465D2-BCF1-1D4B-8677-C85898EA8B1C}"/>
              </a:ext>
            </a:extLst>
          </p:cNvPr>
          <p:cNvSpPr>
            <a:spLocks noGrp="1"/>
          </p:cNvSpPr>
          <p:nvPr>
            <p:ph idx="1"/>
          </p:nvPr>
        </p:nvSpPr>
        <p:spPr>
          <a:xfrm>
            <a:off x="2592924" y="1447796"/>
            <a:ext cx="8808754" cy="4006222"/>
          </a:xfrm>
        </p:spPr>
        <p:txBody>
          <a:bodyPr>
            <a:normAutofit/>
          </a:bodyPr>
          <a:lstStyle/>
          <a:p>
            <a:r>
              <a:rPr lang="en-US" sz="3200" dirty="0"/>
              <a:t>Recruitment of volunteers at planting events</a:t>
            </a:r>
          </a:p>
        </p:txBody>
      </p:sp>
      <p:pic>
        <p:nvPicPr>
          <p:cNvPr id="7" name="Picture 6" descr="Screen Clippi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294337" y="3060454"/>
            <a:ext cx="3298742" cy="1840586"/>
          </a:xfrm>
          <a:prstGeom prst="rect">
            <a:avLst/>
          </a:prstGeom>
        </p:spPr>
      </p:pic>
    </p:spTree>
    <p:extLst>
      <p:ext uri="{BB962C8B-B14F-4D97-AF65-F5344CB8AC3E}">
        <p14:creationId xmlns:p14="http://schemas.microsoft.com/office/powerpoint/2010/main" val="14995493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A4878-09EB-7645-9CE9-64CFDC1551A1}"/>
              </a:ext>
            </a:extLst>
          </p:cNvPr>
          <p:cNvSpPr>
            <a:spLocks noGrp="1"/>
          </p:cNvSpPr>
          <p:nvPr>
            <p:ph type="title"/>
          </p:nvPr>
        </p:nvSpPr>
        <p:spPr/>
        <p:txBody>
          <a:bodyPr/>
          <a:lstStyle/>
          <a:p>
            <a:r>
              <a:rPr lang="en-US" dirty="0"/>
              <a:t>Participatory Science</a:t>
            </a:r>
          </a:p>
        </p:txBody>
      </p:sp>
      <p:sp>
        <p:nvSpPr>
          <p:cNvPr id="3" name="Content Placeholder 2">
            <a:extLst>
              <a:ext uri="{FF2B5EF4-FFF2-40B4-BE49-F238E27FC236}">
                <a16:creationId xmlns:a16="http://schemas.microsoft.com/office/drawing/2014/main" id="{C8528766-D27F-D143-B46F-7A3B6344DC98}"/>
              </a:ext>
            </a:extLst>
          </p:cNvPr>
          <p:cNvSpPr>
            <a:spLocks noGrp="1"/>
          </p:cNvSpPr>
          <p:nvPr>
            <p:ph idx="1"/>
          </p:nvPr>
        </p:nvSpPr>
        <p:spPr>
          <a:xfrm>
            <a:off x="2589212" y="2133600"/>
            <a:ext cx="4782632" cy="3777622"/>
          </a:xfrm>
        </p:spPr>
        <p:txBody>
          <a:bodyPr/>
          <a:lstStyle/>
          <a:p>
            <a:r>
              <a:rPr lang="en-US" sz="2800" dirty="0"/>
              <a:t>Trial run of “Spot the Ladybug”</a:t>
            </a:r>
          </a:p>
          <a:p>
            <a:r>
              <a:rPr lang="en-US" sz="2800" dirty="0"/>
              <a:t>New event- The CVNP Beetle blitz!</a:t>
            </a:r>
          </a:p>
          <a:p>
            <a:endParaRPr lang="en-US" dirty="0"/>
          </a:p>
          <a:p>
            <a:endParaRPr lang="en-US" dirty="0"/>
          </a:p>
          <a:p>
            <a:endParaRPr lang="en-US" dirty="0"/>
          </a:p>
        </p:txBody>
      </p:sp>
      <p:pic>
        <p:nvPicPr>
          <p:cNvPr id="8" name="Picture 7"/>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7881207" y="1315529"/>
            <a:ext cx="4310793" cy="3233095"/>
          </a:xfrm>
          <a:prstGeom prst="rect">
            <a:avLst/>
          </a:prstGeom>
        </p:spPr>
      </p:pic>
      <p:pic>
        <p:nvPicPr>
          <p:cNvPr id="2050" name="Picture 2" descr="Image result for flight interception traps"/>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05376" y="4548406"/>
            <a:ext cx="2426820" cy="230981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yellow sticky traps"/>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432196" y="4548186"/>
            <a:ext cx="2309813" cy="230981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sweep netting"/>
          <p:cNvPicPr>
            <a:picLocks noChangeAspect="1" noChangeArrowheads="1"/>
          </p:cNvPicPr>
          <p:nvPr/>
        </p:nvPicPr>
        <p:blipFill rotWithShape="1">
          <a:blip r:embed="rId5" cstate="hqprint">
            <a:extLst>
              <a:ext uri="{28A0092B-C50C-407E-A947-70E740481C1C}">
                <a14:useLocalDpi xmlns:a14="http://schemas.microsoft.com/office/drawing/2010/main"/>
              </a:ext>
            </a:extLst>
          </a:blip>
          <a:srcRect/>
          <a:stretch/>
        </p:blipFill>
        <p:spPr bwMode="auto">
          <a:xfrm>
            <a:off x="6742009" y="4548624"/>
            <a:ext cx="2169248" cy="230959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pitfall sampling"/>
          <p:cNvPicPr>
            <a:picLocks noChangeAspect="1" noChangeArrowheads="1"/>
          </p:cNvPicPr>
          <p:nvPr/>
        </p:nvPicPr>
        <p:blipFill rotWithShape="1">
          <a:blip r:embed="rId6" cstate="hqprint">
            <a:extLst>
              <a:ext uri="{28A0092B-C50C-407E-A947-70E740481C1C}">
                <a14:useLocalDpi xmlns:a14="http://schemas.microsoft.com/office/drawing/2010/main"/>
              </a:ext>
            </a:extLst>
          </a:blip>
          <a:srcRect/>
          <a:stretch/>
        </p:blipFill>
        <p:spPr bwMode="auto">
          <a:xfrm>
            <a:off x="8911257" y="4548405"/>
            <a:ext cx="3280743" cy="2309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2945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BD971-6A40-8C48-AF66-4B8BD24E622C}"/>
              </a:ext>
            </a:extLst>
          </p:cNvPr>
          <p:cNvSpPr>
            <a:spLocks noGrp="1"/>
          </p:cNvSpPr>
          <p:nvPr>
            <p:ph type="title"/>
          </p:nvPr>
        </p:nvSpPr>
        <p:spPr/>
        <p:txBody>
          <a:bodyPr/>
          <a:lstStyle/>
          <a:p>
            <a:r>
              <a:rPr lang="en-US" dirty="0"/>
              <a:t>3. The website</a:t>
            </a:r>
          </a:p>
        </p:txBody>
      </p:sp>
      <p:sp>
        <p:nvSpPr>
          <p:cNvPr id="3" name="Content Placeholder 2">
            <a:extLst>
              <a:ext uri="{FF2B5EF4-FFF2-40B4-BE49-F238E27FC236}">
                <a16:creationId xmlns:a16="http://schemas.microsoft.com/office/drawing/2014/main" id="{06122AA9-8384-3D43-8E1B-9E9E3289D1AE}"/>
              </a:ext>
            </a:extLst>
          </p:cNvPr>
          <p:cNvSpPr>
            <a:spLocks noGrp="1"/>
          </p:cNvSpPr>
          <p:nvPr>
            <p:ph idx="1"/>
          </p:nvPr>
        </p:nvSpPr>
        <p:spPr/>
        <p:txBody>
          <a:bodyPr/>
          <a:lstStyle/>
          <a:p>
            <a:r>
              <a:rPr lang="en-US" dirty="0">
                <a:hlinkClick r:id="rId2"/>
              </a:rPr>
              <a:t>https://foster-project.org</a:t>
            </a:r>
            <a:endParaRPr lang="en-US" dirty="0"/>
          </a:p>
          <a:p>
            <a:r>
              <a:rPr lang="en-US" dirty="0"/>
              <a:t>Beta testing Google forms/sheets as data entry system, but running into limits</a:t>
            </a:r>
          </a:p>
          <a:p>
            <a:r>
              <a:rPr lang="en-US" dirty="0"/>
              <a:t>Exploring alternative data management software suites</a:t>
            </a:r>
          </a:p>
          <a:p>
            <a:endParaRPr lang="en-US" dirty="0"/>
          </a:p>
          <a:p>
            <a:endParaRPr lang="en-US" dirty="0"/>
          </a:p>
        </p:txBody>
      </p:sp>
      <p:pic>
        <p:nvPicPr>
          <p:cNvPr id="3076" name="Picture 4" descr="Image result for qualtrics"/>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726687" y="3740042"/>
            <a:ext cx="2367493" cy="133256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lated image"/>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606900" y="4900635"/>
            <a:ext cx="2607066" cy="153253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Screen Clipping"/>
          <p:cNvPicPr>
            <a:picLocks noChangeAspect="1"/>
          </p:cNvPicPr>
          <p:nvPr/>
        </p:nvPicPr>
        <p:blipFill rotWithShape="1">
          <a:blip r:embed="rId5" cstate="hqprint">
            <a:extLst>
              <a:ext uri="{28A0092B-C50C-407E-A947-70E740481C1C}">
                <a14:useLocalDpi xmlns:a14="http://schemas.microsoft.com/office/drawing/2010/main"/>
              </a:ext>
            </a:extLst>
          </a:blip>
          <a:srcRect r="4706"/>
          <a:stretch/>
        </p:blipFill>
        <p:spPr>
          <a:xfrm>
            <a:off x="2110562" y="3659121"/>
            <a:ext cx="5108944" cy="2707462"/>
          </a:xfrm>
          <a:prstGeom prst="rect">
            <a:avLst/>
          </a:prstGeom>
        </p:spPr>
      </p:pic>
    </p:spTree>
    <p:extLst>
      <p:ext uri="{BB962C8B-B14F-4D97-AF65-F5344CB8AC3E}">
        <p14:creationId xmlns:p14="http://schemas.microsoft.com/office/powerpoint/2010/main" val="7309663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8DD8C-57C0-744C-907C-EF437B94B089}"/>
              </a:ext>
            </a:extLst>
          </p:cNvPr>
          <p:cNvSpPr>
            <a:spLocks noGrp="1"/>
          </p:cNvSpPr>
          <p:nvPr>
            <p:ph type="title"/>
          </p:nvPr>
        </p:nvSpPr>
        <p:spPr/>
        <p:txBody>
          <a:bodyPr/>
          <a:lstStyle/>
          <a:p>
            <a:r>
              <a:rPr lang="en-US" dirty="0"/>
              <a:t>4. Education</a:t>
            </a:r>
          </a:p>
        </p:txBody>
      </p:sp>
      <p:sp>
        <p:nvSpPr>
          <p:cNvPr id="3" name="Content Placeholder 2">
            <a:extLst>
              <a:ext uri="{FF2B5EF4-FFF2-40B4-BE49-F238E27FC236}">
                <a16:creationId xmlns:a16="http://schemas.microsoft.com/office/drawing/2014/main" id="{2445C763-66A8-F441-8178-449F2CBEF4CC}"/>
              </a:ext>
            </a:extLst>
          </p:cNvPr>
          <p:cNvSpPr>
            <a:spLocks noGrp="1"/>
          </p:cNvSpPr>
          <p:nvPr>
            <p:ph idx="1"/>
          </p:nvPr>
        </p:nvSpPr>
        <p:spPr/>
        <p:txBody>
          <a:bodyPr/>
          <a:lstStyle/>
          <a:p>
            <a:r>
              <a:rPr lang="en-US" dirty="0"/>
              <a:t>Volunteers for participatory science recruited (summer, fall 2018 plantings)</a:t>
            </a:r>
          </a:p>
          <a:p>
            <a:r>
              <a:rPr lang="en-US" dirty="0"/>
              <a:t>Additional volunteers to be recruited (spring 2019 plantings)</a:t>
            </a:r>
          </a:p>
          <a:p>
            <a:r>
              <a:rPr lang="en-US" dirty="0"/>
              <a:t>Pre/post-test for volunteers, under development</a:t>
            </a:r>
          </a:p>
          <a:p>
            <a:pPr lvl="1"/>
            <a:r>
              <a:rPr lang="en-US" dirty="0"/>
              <a:t>Noticing skills (qualitative notes, details in environment)</a:t>
            </a:r>
          </a:p>
          <a:p>
            <a:pPr lvl="1"/>
            <a:r>
              <a:rPr lang="en-US" dirty="0"/>
              <a:t>Insect identification skills</a:t>
            </a:r>
          </a:p>
          <a:p>
            <a:pPr lvl="1"/>
            <a:r>
              <a:rPr lang="en-US" dirty="0"/>
              <a:t>Measuring skills (trees)</a:t>
            </a:r>
          </a:p>
          <a:p>
            <a:r>
              <a:rPr lang="en-US" dirty="0"/>
              <a:t>Training for </a:t>
            </a:r>
            <a:r>
              <a:rPr lang="en-US"/>
              <a:t>volunteer trainers, </a:t>
            </a:r>
            <a:r>
              <a:rPr lang="en-US" dirty="0"/>
              <a:t>under development</a:t>
            </a:r>
          </a:p>
        </p:txBody>
      </p:sp>
    </p:spTree>
    <p:extLst>
      <p:ext uri="{BB962C8B-B14F-4D97-AF65-F5344CB8AC3E}">
        <p14:creationId xmlns:p14="http://schemas.microsoft.com/office/powerpoint/2010/main" val="6235290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190E7-1EFE-2F46-9911-30D1266ED131}"/>
              </a:ext>
            </a:extLst>
          </p:cNvPr>
          <p:cNvSpPr>
            <a:spLocks noGrp="1"/>
          </p:cNvSpPr>
          <p:nvPr>
            <p:ph type="title"/>
          </p:nvPr>
        </p:nvSpPr>
        <p:spPr>
          <a:xfrm>
            <a:off x="2592924" y="264131"/>
            <a:ext cx="8911687" cy="1280890"/>
          </a:xfrm>
        </p:spPr>
        <p:txBody>
          <a:bodyPr>
            <a:normAutofit/>
          </a:bodyPr>
          <a:lstStyle/>
          <a:p>
            <a:r>
              <a:rPr lang="en-US" sz="4400" dirty="0"/>
              <a:t>Future Funding Strategy</a:t>
            </a:r>
          </a:p>
        </p:txBody>
      </p:sp>
      <p:sp>
        <p:nvSpPr>
          <p:cNvPr id="3" name="Content Placeholder 2">
            <a:extLst>
              <a:ext uri="{FF2B5EF4-FFF2-40B4-BE49-F238E27FC236}">
                <a16:creationId xmlns:a16="http://schemas.microsoft.com/office/drawing/2014/main" id="{FA2A8774-0ABA-874E-8D62-CA575B8E3522}"/>
              </a:ext>
            </a:extLst>
          </p:cNvPr>
          <p:cNvSpPr>
            <a:spLocks noGrp="1"/>
          </p:cNvSpPr>
          <p:nvPr>
            <p:ph idx="1"/>
          </p:nvPr>
        </p:nvSpPr>
        <p:spPr>
          <a:xfrm>
            <a:off x="2592924" y="1371600"/>
            <a:ext cx="9599076" cy="5486400"/>
          </a:xfrm>
        </p:spPr>
        <p:txBody>
          <a:bodyPr>
            <a:normAutofit/>
          </a:bodyPr>
          <a:lstStyle/>
          <a:p>
            <a:r>
              <a:rPr lang="en-US" sz="2800" dirty="0"/>
              <a:t>KSU student placed as Geoscientist-in-the-Park </a:t>
            </a:r>
          </a:p>
          <a:p>
            <a:r>
              <a:rPr lang="en-US" sz="2800" dirty="0"/>
              <a:t>Dominion Energy Foundation proposal, April 2018</a:t>
            </a:r>
          </a:p>
          <a:p>
            <a:r>
              <a:rPr lang="en-US" sz="2800" dirty="0"/>
              <a:t>NSF Research Coordination Network proposal, November 2018</a:t>
            </a:r>
          </a:p>
          <a:p>
            <a:r>
              <a:rPr lang="en-US" sz="2800" dirty="0"/>
              <a:t>Cooperative Ecosystem Studies Unit proposal, December 2018</a:t>
            </a:r>
          </a:p>
          <a:p>
            <a:r>
              <a:rPr lang="en-US" sz="2800" dirty="0"/>
              <a:t>NSF Macrosystems proposal in progress for February submission, “incidental tick capture.”</a:t>
            </a:r>
          </a:p>
          <a:p>
            <a:r>
              <a:rPr lang="en-US" sz="2800" dirty="0"/>
              <a:t>More submissions planned</a:t>
            </a:r>
          </a:p>
          <a:p>
            <a:endParaRPr lang="en-US" sz="2800" dirty="0"/>
          </a:p>
        </p:txBody>
      </p:sp>
    </p:spTree>
    <p:extLst>
      <p:ext uri="{BB962C8B-B14F-4D97-AF65-F5344CB8AC3E}">
        <p14:creationId xmlns:p14="http://schemas.microsoft.com/office/powerpoint/2010/main" val="10677574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5931179-2F9F-417D-A3A2-81C3BB77C5FA}"/>
              </a:ext>
            </a:extLst>
          </p:cNvPr>
          <p:cNvSpPr/>
          <p:nvPr/>
        </p:nvSpPr>
        <p:spPr>
          <a:xfrm>
            <a:off x="0" y="0"/>
            <a:ext cx="12192000" cy="6858000"/>
          </a:xfrm>
          <a:prstGeom prst="rect">
            <a:avLst/>
          </a:prstGeom>
          <a:solidFill>
            <a:srgbClr val="616F35"/>
          </a:solidFill>
          <a:ln>
            <a:solidFill>
              <a:srgbClr val="616F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grpSp>
        <p:nvGrpSpPr>
          <p:cNvPr id="7" name="Group 6">
            <a:extLst>
              <a:ext uri="{FF2B5EF4-FFF2-40B4-BE49-F238E27FC236}">
                <a16:creationId xmlns:a16="http://schemas.microsoft.com/office/drawing/2014/main" id="{498CA1D6-C296-4F74-BDEA-5AECB0B626BF}"/>
              </a:ext>
            </a:extLst>
          </p:cNvPr>
          <p:cNvGrpSpPr/>
          <p:nvPr/>
        </p:nvGrpSpPr>
        <p:grpSpPr>
          <a:xfrm>
            <a:off x="197068" y="1687513"/>
            <a:ext cx="6681252" cy="1188720"/>
            <a:chOff x="197068" y="1687513"/>
            <a:chExt cx="6681252" cy="1188720"/>
          </a:xfrm>
        </p:grpSpPr>
        <p:sp>
          <p:nvSpPr>
            <p:cNvPr id="17" name="Rectangle: Rounded Corners 16">
              <a:extLst>
                <a:ext uri="{FF2B5EF4-FFF2-40B4-BE49-F238E27FC236}">
                  <a16:creationId xmlns:a16="http://schemas.microsoft.com/office/drawing/2014/main" id="{FE75E798-70F9-46E0-B657-FA446C11D5DF}"/>
                </a:ext>
              </a:extLst>
            </p:cNvPr>
            <p:cNvSpPr/>
            <p:nvPr/>
          </p:nvSpPr>
          <p:spPr>
            <a:xfrm>
              <a:off x="197068" y="1687513"/>
              <a:ext cx="6681252" cy="1188720"/>
            </a:xfrm>
            <a:prstGeom prst="roundRect">
              <a:avLst/>
            </a:prstGeom>
            <a:ln>
              <a:solidFill>
                <a:srgbClr val="A5B5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A bulldozer with plow-shaped shanks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rips the site in a cross-hatch pattern</a:t>
              </a:r>
            </a:p>
          </p:txBody>
        </p:sp>
        <p:pic>
          <p:nvPicPr>
            <p:cNvPr id="15" name="Graphic 14" descr="Tractor">
              <a:extLst>
                <a:ext uri="{FF2B5EF4-FFF2-40B4-BE49-F238E27FC236}">
                  <a16:creationId xmlns:a16="http://schemas.microsoft.com/office/drawing/2014/main" id="{1E4CE808-AEB9-4C65-A9C3-BE1E200931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1677" y="1824673"/>
              <a:ext cx="914400" cy="914400"/>
            </a:xfrm>
            <a:prstGeom prst="rect">
              <a:avLst/>
            </a:prstGeom>
          </p:spPr>
        </p:pic>
      </p:grpSp>
      <p:grpSp>
        <p:nvGrpSpPr>
          <p:cNvPr id="9" name="Group 8">
            <a:extLst>
              <a:ext uri="{FF2B5EF4-FFF2-40B4-BE49-F238E27FC236}">
                <a16:creationId xmlns:a16="http://schemas.microsoft.com/office/drawing/2014/main" id="{1064503F-4C92-42AE-940B-C77546AF9123}"/>
              </a:ext>
            </a:extLst>
          </p:cNvPr>
          <p:cNvGrpSpPr/>
          <p:nvPr/>
        </p:nvGrpSpPr>
        <p:grpSpPr>
          <a:xfrm>
            <a:off x="197068" y="3301047"/>
            <a:ext cx="6681252" cy="1188720"/>
            <a:chOff x="197068" y="3301047"/>
            <a:chExt cx="6681252" cy="1188720"/>
          </a:xfrm>
        </p:grpSpPr>
        <p:sp>
          <p:nvSpPr>
            <p:cNvPr id="19" name="Rectangle: Rounded Corners 18">
              <a:extLst>
                <a:ext uri="{FF2B5EF4-FFF2-40B4-BE49-F238E27FC236}">
                  <a16:creationId xmlns:a16="http://schemas.microsoft.com/office/drawing/2014/main" id="{CC1E88CE-2EF6-4D24-B620-07CD9CE30441}"/>
                </a:ext>
              </a:extLst>
            </p:cNvPr>
            <p:cNvSpPr/>
            <p:nvPr/>
          </p:nvSpPr>
          <p:spPr>
            <a:xfrm>
              <a:off x="197068" y="3301047"/>
              <a:ext cx="6681252" cy="1188720"/>
            </a:xfrm>
            <a:prstGeom prst="roundRect">
              <a:avLst/>
            </a:prstGeom>
            <a:ln>
              <a:solidFill>
                <a:srgbClr val="A5B5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Tilling the soil reduces soil compaction</a:t>
              </a:r>
            </a:p>
          </p:txBody>
        </p:sp>
        <p:pic>
          <p:nvPicPr>
            <p:cNvPr id="13" name="Graphic 12" descr="Arrow: Rotate right">
              <a:extLst>
                <a:ext uri="{FF2B5EF4-FFF2-40B4-BE49-F238E27FC236}">
                  <a16:creationId xmlns:a16="http://schemas.microsoft.com/office/drawing/2014/main" id="{DEF12E57-9DD9-4231-9408-1B2A2D0E23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1677" y="3432341"/>
              <a:ext cx="914400" cy="914400"/>
            </a:xfrm>
            <a:prstGeom prst="rect">
              <a:avLst/>
            </a:prstGeom>
          </p:spPr>
        </p:pic>
      </p:grpSp>
      <p:grpSp>
        <p:nvGrpSpPr>
          <p:cNvPr id="11" name="Group 10">
            <a:extLst>
              <a:ext uri="{FF2B5EF4-FFF2-40B4-BE49-F238E27FC236}">
                <a16:creationId xmlns:a16="http://schemas.microsoft.com/office/drawing/2014/main" id="{AA906D75-6378-4DBF-B15C-D4EC83E4854B}"/>
              </a:ext>
            </a:extLst>
          </p:cNvPr>
          <p:cNvGrpSpPr/>
          <p:nvPr/>
        </p:nvGrpSpPr>
        <p:grpSpPr>
          <a:xfrm>
            <a:off x="220996" y="4914581"/>
            <a:ext cx="6675088" cy="1188720"/>
            <a:chOff x="220996" y="4914581"/>
            <a:chExt cx="6675088" cy="1188720"/>
          </a:xfrm>
        </p:grpSpPr>
        <p:sp>
          <p:nvSpPr>
            <p:cNvPr id="27" name="Rectangle: Rounded Corners 26">
              <a:extLst>
                <a:ext uri="{FF2B5EF4-FFF2-40B4-BE49-F238E27FC236}">
                  <a16:creationId xmlns:a16="http://schemas.microsoft.com/office/drawing/2014/main" id="{ED613995-F933-4A72-A906-CEA390D8B512}"/>
                </a:ext>
              </a:extLst>
            </p:cNvPr>
            <p:cNvSpPr/>
            <p:nvPr/>
          </p:nvSpPr>
          <p:spPr>
            <a:xfrm>
              <a:off x="220996" y="4914581"/>
              <a:ext cx="6675088" cy="1188720"/>
            </a:xfrm>
            <a:prstGeom prst="roundRect">
              <a:avLst/>
            </a:prstGeom>
            <a:ln>
              <a:solidFill>
                <a:srgbClr val="A5B5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Reduced soil compaction and rough</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microtopography increases water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infiltration and rooting </a:t>
              </a:r>
            </a:p>
          </p:txBody>
        </p:sp>
        <p:pic>
          <p:nvPicPr>
            <p:cNvPr id="8" name="Graphic 7" descr="Plant">
              <a:extLst>
                <a:ext uri="{FF2B5EF4-FFF2-40B4-BE49-F238E27FC236}">
                  <a16:creationId xmlns:a16="http://schemas.microsoft.com/office/drawing/2014/main" id="{DBCDCBA9-DF8D-4A1D-A3E2-7A1C0DA8318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1677" y="5051741"/>
              <a:ext cx="914400" cy="914400"/>
            </a:xfrm>
            <a:prstGeom prst="rect">
              <a:avLst/>
            </a:prstGeom>
          </p:spPr>
        </p:pic>
      </p:grpSp>
      <p:sp>
        <p:nvSpPr>
          <p:cNvPr id="23" name="TextBox 22">
            <a:extLst>
              <a:ext uri="{FF2B5EF4-FFF2-40B4-BE49-F238E27FC236}">
                <a16:creationId xmlns:a16="http://schemas.microsoft.com/office/drawing/2014/main" id="{85ADE1D1-008E-486F-A259-6D82A8A94F46}"/>
              </a:ext>
            </a:extLst>
          </p:cNvPr>
          <p:cNvSpPr txBox="1"/>
          <p:nvPr/>
        </p:nvSpPr>
        <p:spPr>
          <a:xfrm>
            <a:off x="197068" y="412897"/>
            <a:ext cx="6681252"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Deep-Ripping Reclamation</a:t>
            </a:r>
          </a:p>
        </p:txBody>
      </p:sp>
      <p:pic>
        <p:nvPicPr>
          <p:cNvPr id="14" name="Picture 13">
            <a:extLst>
              <a:ext uri="{FF2B5EF4-FFF2-40B4-BE49-F238E27FC236}">
                <a16:creationId xmlns:a16="http://schemas.microsoft.com/office/drawing/2014/main" id="{5ADCE8A5-D319-4468-A1AD-61D3667DB43E}"/>
              </a:ext>
            </a:extLst>
          </p:cNvPr>
          <p:cNvPicPr>
            <a:picLocks noChangeAspect="1"/>
          </p:cNvPicPr>
          <p:nvPr/>
        </p:nvPicPr>
        <p:blipFill>
          <a:blip r:embed="rId9"/>
          <a:stretch>
            <a:fillRect/>
          </a:stretch>
        </p:blipFill>
        <p:spPr>
          <a:xfrm>
            <a:off x="7117080" y="-786"/>
            <a:ext cx="5074920" cy="3383280"/>
          </a:xfrm>
          <a:prstGeom prst="rect">
            <a:avLst/>
          </a:prstGeom>
        </p:spPr>
      </p:pic>
      <p:pic>
        <p:nvPicPr>
          <p:cNvPr id="16" name="Picture 15">
            <a:extLst>
              <a:ext uri="{FF2B5EF4-FFF2-40B4-BE49-F238E27FC236}">
                <a16:creationId xmlns:a16="http://schemas.microsoft.com/office/drawing/2014/main" id="{1A2E0253-1ECC-471C-9776-76D1F697AC3B}"/>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bwMode="auto">
          <a:xfrm>
            <a:off x="7117080" y="3474720"/>
            <a:ext cx="5074920" cy="33832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47259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5931179-2F9F-417D-A3A2-81C3BB77C5FA}"/>
              </a:ext>
            </a:extLst>
          </p:cNvPr>
          <p:cNvSpPr/>
          <p:nvPr/>
        </p:nvSpPr>
        <p:spPr>
          <a:xfrm>
            <a:off x="0" y="0"/>
            <a:ext cx="12192000" cy="6858000"/>
          </a:xfrm>
          <a:prstGeom prst="rect">
            <a:avLst/>
          </a:prstGeom>
          <a:solidFill>
            <a:srgbClr val="616F35"/>
          </a:solidFill>
          <a:ln>
            <a:solidFill>
              <a:srgbClr val="616F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7" name="Rectangle: Rounded Corners 16">
            <a:extLst>
              <a:ext uri="{FF2B5EF4-FFF2-40B4-BE49-F238E27FC236}">
                <a16:creationId xmlns:a16="http://schemas.microsoft.com/office/drawing/2014/main" id="{FE75E798-70F9-46E0-B657-FA446C11D5DF}"/>
              </a:ext>
            </a:extLst>
          </p:cNvPr>
          <p:cNvSpPr/>
          <p:nvPr/>
        </p:nvSpPr>
        <p:spPr>
          <a:xfrm>
            <a:off x="166656" y="685579"/>
            <a:ext cx="5483030" cy="1188720"/>
          </a:xfrm>
          <a:prstGeom prst="round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1950s – 1990s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Slope cut backwards as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sand and gravel was quarried</a:t>
            </a:r>
          </a:p>
        </p:txBody>
      </p:sp>
      <p:pic>
        <p:nvPicPr>
          <p:cNvPr id="15" name="Graphic 14" descr="Mining Tools">
            <a:extLst>
              <a:ext uri="{FF2B5EF4-FFF2-40B4-BE49-F238E27FC236}">
                <a16:creationId xmlns:a16="http://schemas.microsoft.com/office/drawing/2014/main" id="{1E4CE808-AEB9-4C65-A9C3-BE1E200931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0677" y="846880"/>
            <a:ext cx="914400" cy="914400"/>
          </a:xfrm>
          <a:prstGeom prst="rect">
            <a:avLst/>
          </a:prstGeom>
        </p:spPr>
      </p:pic>
      <p:sp>
        <p:nvSpPr>
          <p:cNvPr id="23" name="TextBox 22">
            <a:extLst>
              <a:ext uri="{FF2B5EF4-FFF2-40B4-BE49-F238E27FC236}">
                <a16:creationId xmlns:a16="http://schemas.microsoft.com/office/drawing/2014/main" id="{85ADE1D1-008E-486F-A259-6D82A8A94F46}"/>
              </a:ext>
            </a:extLst>
          </p:cNvPr>
          <p:cNvSpPr txBox="1"/>
          <p:nvPr/>
        </p:nvSpPr>
        <p:spPr>
          <a:xfrm>
            <a:off x="230677" y="0"/>
            <a:ext cx="5176504"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Snowville Quarry</a:t>
            </a:r>
          </a:p>
        </p:txBody>
      </p:sp>
      <p:pic>
        <p:nvPicPr>
          <p:cNvPr id="20" name="Picture 19">
            <a:extLst>
              <a:ext uri="{FF2B5EF4-FFF2-40B4-BE49-F238E27FC236}">
                <a16:creationId xmlns:a16="http://schemas.microsoft.com/office/drawing/2014/main" id="{BDBF63B6-44BD-9648-A75F-8B0EF7606288}"/>
              </a:ext>
            </a:extLst>
          </p:cNvPr>
          <p:cNvPicPr>
            <a:picLocks noChangeAspect="1"/>
          </p:cNvPicPr>
          <p:nvPr/>
        </p:nvPicPr>
        <p:blipFill>
          <a:blip r:embed="rId5"/>
          <a:stretch>
            <a:fillRect/>
          </a:stretch>
        </p:blipFill>
        <p:spPr>
          <a:xfrm rot="16200000">
            <a:off x="7175075" y="-1469750"/>
            <a:ext cx="6858000" cy="9782736"/>
          </a:xfrm>
          <a:prstGeom prst="rect">
            <a:avLst/>
          </a:prstGeom>
        </p:spPr>
      </p:pic>
      <p:sp>
        <p:nvSpPr>
          <p:cNvPr id="21" name="TextBox 20">
            <a:extLst>
              <a:ext uri="{FF2B5EF4-FFF2-40B4-BE49-F238E27FC236}">
                <a16:creationId xmlns:a16="http://schemas.microsoft.com/office/drawing/2014/main" id="{1D06325F-28E6-CC48-8E10-24FE49D6871B}"/>
              </a:ext>
            </a:extLst>
          </p:cNvPr>
          <p:cNvSpPr txBox="1"/>
          <p:nvPr/>
        </p:nvSpPr>
        <p:spPr>
          <a:xfrm>
            <a:off x="5627736" y="6466439"/>
            <a:ext cx="4976338" cy="369332"/>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Photo: CUVA Division of Resource Management</a:t>
            </a:r>
          </a:p>
        </p:txBody>
      </p:sp>
    </p:spTree>
    <p:extLst>
      <p:ext uri="{BB962C8B-B14F-4D97-AF65-F5344CB8AC3E}">
        <p14:creationId xmlns:p14="http://schemas.microsoft.com/office/powerpoint/2010/main" val="3218563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5931179-2F9F-417D-A3A2-81C3BB77C5FA}"/>
              </a:ext>
            </a:extLst>
          </p:cNvPr>
          <p:cNvSpPr/>
          <p:nvPr/>
        </p:nvSpPr>
        <p:spPr>
          <a:xfrm>
            <a:off x="0" y="0"/>
            <a:ext cx="12192000" cy="6858000"/>
          </a:xfrm>
          <a:prstGeom prst="rect">
            <a:avLst/>
          </a:prstGeom>
          <a:solidFill>
            <a:srgbClr val="616F35"/>
          </a:solidFill>
          <a:ln>
            <a:solidFill>
              <a:srgbClr val="616F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7" name="Rectangle: Rounded Corners 16">
            <a:extLst>
              <a:ext uri="{FF2B5EF4-FFF2-40B4-BE49-F238E27FC236}">
                <a16:creationId xmlns:a16="http://schemas.microsoft.com/office/drawing/2014/main" id="{FE75E798-70F9-46E0-B657-FA446C11D5DF}"/>
              </a:ext>
            </a:extLst>
          </p:cNvPr>
          <p:cNvSpPr/>
          <p:nvPr/>
        </p:nvSpPr>
        <p:spPr>
          <a:xfrm>
            <a:off x="166656" y="685579"/>
            <a:ext cx="5483030" cy="1188720"/>
          </a:xfrm>
          <a:prstGeom prst="roundRect">
            <a:avLst/>
          </a:prstGeom>
          <a:ln>
            <a:solidFill>
              <a:srgbClr val="A5B5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1950s – 1990s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Slope cut backwards as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sand and gravel was quarried</a:t>
            </a:r>
          </a:p>
        </p:txBody>
      </p:sp>
      <p:pic>
        <p:nvPicPr>
          <p:cNvPr id="15" name="Graphic 14" descr="Mining Tools">
            <a:extLst>
              <a:ext uri="{FF2B5EF4-FFF2-40B4-BE49-F238E27FC236}">
                <a16:creationId xmlns:a16="http://schemas.microsoft.com/office/drawing/2014/main" id="{1E4CE808-AEB9-4C65-A9C3-BE1E200931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0677" y="846880"/>
            <a:ext cx="914400" cy="914400"/>
          </a:xfrm>
          <a:prstGeom prst="rect">
            <a:avLst/>
          </a:prstGeom>
        </p:spPr>
      </p:pic>
      <p:grpSp>
        <p:nvGrpSpPr>
          <p:cNvPr id="2" name="Group 1">
            <a:extLst>
              <a:ext uri="{FF2B5EF4-FFF2-40B4-BE49-F238E27FC236}">
                <a16:creationId xmlns:a16="http://schemas.microsoft.com/office/drawing/2014/main" id="{814D9F6A-F1AC-4A75-806B-576FB09A0025}"/>
              </a:ext>
            </a:extLst>
          </p:cNvPr>
          <p:cNvGrpSpPr/>
          <p:nvPr/>
        </p:nvGrpSpPr>
        <p:grpSpPr>
          <a:xfrm>
            <a:off x="166656" y="1924369"/>
            <a:ext cx="5483030" cy="1188720"/>
            <a:chOff x="167656" y="1968847"/>
            <a:chExt cx="5176504" cy="1188720"/>
          </a:xfrm>
        </p:grpSpPr>
        <p:sp>
          <p:nvSpPr>
            <p:cNvPr id="19" name="Rectangle: Rounded Corners 18">
              <a:extLst>
                <a:ext uri="{FF2B5EF4-FFF2-40B4-BE49-F238E27FC236}">
                  <a16:creationId xmlns:a16="http://schemas.microsoft.com/office/drawing/2014/main" id="{CC1E88CE-2EF6-4D24-B620-07CD9CE30441}"/>
                </a:ext>
              </a:extLst>
            </p:cNvPr>
            <p:cNvSpPr/>
            <p:nvPr/>
          </p:nvSpPr>
          <p:spPr>
            <a:xfrm>
              <a:off x="167656" y="1968847"/>
              <a:ext cx="5176504" cy="1188720"/>
            </a:xfrm>
            <a:prstGeom prst="round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1999</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Site is graded, compacted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and seeded</a:t>
              </a:r>
            </a:p>
          </p:txBody>
        </p:sp>
        <p:pic>
          <p:nvPicPr>
            <p:cNvPr id="13" name="Graphic 12" descr="Bulldozer">
              <a:extLst>
                <a:ext uri="{FF2B5EF4-FFF2-40B4-BE49-F238E27FC236}">
                  <a16:creationId xmlns:a16="http://schemas.microsoft.com/office/drawing/2014/main" id="{DEF12E57-9DD9-4231-9408-1B2A2D0E23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7237" y="2137695"/>
              <a:ext cx="863281" cy="914400"/>
            </a:xfrm>
            <a:prstGeom prst="rect">
              <a:avLst/>
            </a:prstGeom>
          </p:spPr>
        </p:pic>
      </p:grpSp>
      <p:sp>
        <p:nvSpPr>
          <p:cNvPr id="23" name="TextBox 22">
            <a:extLst>
              <a:ext uri="{FF2B5EF4-FFF2-40B4-BE49-F238E27FC236}">
                <a16:creationId xmlns:a16="http://schemas.microsoft.com/office/drawing/2014/main" id="{85ADE1D1-008E-486F-A259-6D82A8A94F46}"/>
              </a:ext>
            </a:extLst>
          </p:cNvPr>
          <p:cNvSpPr txBox="1"/>
          <p:nvPr/>
        </p:nvSpPr>
        <p:spPr>
          <a:xfrm>
            <a:off x="230677" y="0"/>
            <a:ext cx="5176504"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Snowville Quarry</a:t>
            </a:r>
          </a:p>
        </p:txBody>
      </p:sp>
      <p:pic>
        <p:nvPicPr>
          <p:cNvPr id="20" name="Picture 19">
            <a:extLst>
              <a:ext uri="{FF2B5EF4-FFF2-40B4-BE49-F238E27FC236}">
                <a16:creationId xmlns:a16="http://schemas.microsoft.com/office/drawing/2014/main" id="{0076A6E7-9D3D-5441-A05E-1AD2B6C8E335}"/>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5791200" y="0"/>
            <a:ext cx="6820444" cy="6858000"/>
          </a:xfrm>
          <a:prstGeom prst="rect">
            <a:avLst/>
          </a:prstGeom>
        </p:spPr>
      </p:pic>
      <p:sp>
        <p:nvSpPr>
          <p:cNvPr id="21" name="TextBox 20">
            <a:extLst>
              <a:ext uri="{FF2B5EF4-FFF2-40B4-BE49-F238E27FC236}">
                <a16:creationId xmlns:a16="http://schemas.microsoft.com/office/drawing/2014/main" id="{7F45639C-5B82-4441-B835-49AE4A2E6394}"/>
              </a:ext>
            </a:extLst>
          </p:cNvPr>
          <p:cNvSpPr txBox="1"/>
          <p:nvPr/>
        </p:nvSpPr>
        <p:spPr>
          <a:xfrm>
            <a:off x="5607474" y="6477554"/>
            <a:ext cx="5052537" cy="369332"/>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Photo: CUVA Division of Resource Management</a:t>
            </a:r>
          </a:p>
        </p:txBody>
      </p:sp>
    </p:spTree>
    <p:extLst>
      <p:ext uri="{BB962C8B-B14F-4D97-AF65-F5344CB8AC3E}">
        <p14:creationId xmlns:p14="http://schemas.microsoft.com/office/powerpoint/2010/main" val="734580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5931179-2F9F-417D-A3A2-81C3BB77C5FA}"/>
              </a:ext>
            </a:extLst>
          </p:cNvPr>
          <p:cNvSpPr/>
          <p:nvPr/>
        </p:nvSpPr>
        <p:spPr>
          <a:xfrm>
            <a:off x="0" y="11471"/>
            <a:ext cx="12192000" cy="6858000"/>
          </a:xfrm>
          <a:prstGeom prst="rect">
            <a:avLst/>
          </a:prstGeom>
          <a:solidFill>
            <a:srgbClr val="616F35"/>
          </a:solidFill>
          <a:ln>
            <a:solidFill>
              <a:srgbClr val="616F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7" name="Rectangle: Rounded Corners 16">
            <a:extLst>
              <a:ext uri="{FF2B5EF4-FFF2-40B4-BE49-F238E27FC236}">
                <a16:creationId xmlns:a16="http://schemas.microsoft.com/office/drawing/2014/main" id="{FE75E798-70F9-46E0-B657-FA446C11D5DF}"/>
              </a:ext>
            </a:extLst>
          </p:cNvPr>
          <p:cNvSpPr/>
          <p:nvPr/>
        </p:nvSpPr>
        <p:spPr>
          <a:xfrm>
            <a:off x="166656" y="685579"/>
            <a:ext cx="5483030" cy="1188720"/>
          </a:xfrm>
          <a:prstGeom prst="roundRect">
            <a:avLst/>
          </a:prstGeom>
          <a:ln>
            <a:solidFill>
              <a:srgbClr val="A5B5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1950s – 1990s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Slope cut backwards as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sand and gravel was quarried</a:t>
            </a:r>
          </a:p>
        </p:txBody>
      </p:sp>
      <p:pic>
        <p:nvPicPr>
          <p:cNvPr id="15" name="Graphic 14" descr="Mining Tools">
            <a:extLst>
              <a:ext uri="{FF2B5EF4-FFF2-40B4-BE49-F238E27FC236}">
                <a16:creationId xmlns:a16="http://schemas.microsoft.com/office/drawing/2014/main" id="{1E4CE808-AEB9-4C65-A9C3-BE1E200931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0677" y="846880"/>
            <a:ext cx="914400" cy="914400"/>
          </a:xfrm>
          <a:prstGeom prst="rect">
            <a:avLst/>
          </a:prstGeom>
        </p:spPr>
      </p:pic>
      <p:grpSp>
        <p:nvGrpSpPr>
          <p:cNvPr id="2" name="Group 1">
            <a:extLst>
              <a:ext uri="{FF2B5EF4-FFF2-40B4-BE49-F238E27FC236}">
                <a16:creationId xmlns:a16="http://schemas.microsoft.com/office/drawing/2014/main" id="{814D9F6A-F1AC-4A75-806B-576FB09A0025}"/>
              </a:ext>
            </a:extLst>
          </p:cNvPr>
          <p:cNvGrpSpPr/>
          <p:nvPr/>
        </p:nvGrpSpPr>
        <p:grpSpPr>
          <a:xfrm>
            <a:off x="166656" y="1924369"/>
            <a:ext cx="5483030" cy="1188720"/>
            <a:chOff x="167656" y="1968847"/>
            <a:chExt cx="5176504" cy="1188720"/>
          </a:xfrm>
        </p:grpSpPr>
        <p:sp>
          <p:nvSpPr>
            <p:cNvPr id="19" name="Rectangle: Rounded Corners 18">
              <a:extLst>
                <a:ext uri="{FF2B5EF4-FFF2-40B4-BE49-F238E27FC236}">
                  <a16:creationId xmlns:a16="http://schemas.microsoft.com/office/drawing/2014/main" id="{CC1E88CE-2EF6-4D24-B620-07CD9CE30441}"/>
                </a:ext>
              </a:extLst>
            </p:cNvPr>
            <p:cNvSpPr/>
            <p:nvPr/>
          </p:nvSpPr>
          <p:spPr>
            <a:xfrm>
              <a:off x="167656" y="1968847"/>
              <a:ext cx="5176504" cy="1188720"/>
            </a:xfrm>
            <a:prstGeom prst="roundRect">
              <a:avLst/>
            </a:prstGeom>
            <a:ln>
              <a:solidFill>
                <a:srgbClr val="A5B5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1999</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Site is graded, compacted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and seeded</a:t>
              </a:r>
            </a:p>
          </p:txBody>
        </p:sp>
        <p:pic>
          <p:nvPicPr>
            <p:cNvPr id="13" name="Graphic 12" descr="Bulldozer">
              <a:extLst>
                <a:ext uri="{FF2B5EF4-FFF2-40B4-BE49-F238E27FC236}">
                  <a16:creationId xmlns:a16="http://schemas.microsoft.com/office/drawing/2014/main" id="{DEF12E57-9DD9-4231-9408-1B2A2D0E23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7237" y="2137695"/>
              <a:ext cx="863281" cy="914400"/>
            </a:xfrm>
            <a:prstGeom prst="rect">
              <a:avLst/>
            </a:prstGeom>
          </p:spPr>
        </p:pic>
      </p:grpSp>
      <p:grpSp>
        <p:nvGrpSpPr>
          <p:cNvPr id="3" name="Group 2">
            <a:extLst>
              <a:ext uri="{FF2B5EF4-FFF2-40B4-BE49-F238E27FC236}">
                <a16:creationId xmlns:a16="http://schemas.microsoft.com/office/drawing/2014/main" id="{48353E2D-761F-44DC-8DA1-DECEB2ADFF1A}"/>
              </a:ext>
            </a:extLst>
          </p:cNvPr>
          <p:cNvGrpSpPr/>
          <p:nvPr/>
        </p:nvGrpSpPr>
        <p:grpSpPr>
          <a:xfrm>
            <a:off x="167656" y="3164136"/>
            <a:ext cx="5482030" cy="1188720"/>
            <a:chOff x="167656" y="3007671"/>
            <a:chExt cx="5175504" cy="1188720"/>
          </a:xfrm>
        </p:grpSpPr>
        <p:sp>
          <p:nvSpPr>
            <p:cNvPr id="27" name="Rectangle: Rounded Corners 26">
              <a:extLst>
                <a:ext uri="{FF2B5EF4-FFF2-40B4-BE49-F238E27FC236}">
                  <a16:creationId xmlns:a16="http://schemas.microsoft.com/office/drawing/2014/main" id="{ED613995-F933-4A72-A906-CEA390D8B512}"/>
                </a:ext>
              </a:extLst>
            </p:cNvPr>
            <p:cNvSpPr/>
            <p:nvPr/>
          </p:nvSpPr>
          <p:spPr>
            <a:xfrm>
              <a:off x="167656" y="3007671"/>
              <a:ext cx="5175504" cy="1188720"/>
            </a:xfrm>
            <a:prstGeom prst="round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2001</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b="1" dirty="0">
                  <a:solidFill>
                    <a:prstClr val="black"/>
                  </a:solidFill>
                  <a:latin typeface="Cambria" panose="02040503050406030204" pitchFamily="18" charset="0"/>
                  <a:ea typeface="Cambria" panose="02040503050406030204" pitchFamily="18" charset="0"/>
                </a:rPr>
                <a:t>P</a:t>
              </a:r>
              <a:r>
                <a:rPr kumimoji="0" lang="en-US" sz="2000" b="1"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lanted</a:t>
              </a: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1125 tree seedlings. </a:t>
              </a:r>
              <a:b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b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They all died.</a:t>
              </a:r>
            </a:p>
          </p:txBody>
        </p:sp>
        <p:pic>
          <p:nvPicPr>
            <p:cNvPr id="8" name="Graphic 7" descr="Plant">
              <a:extLst>
                <a:ext uri="{FF2B5EF4-FFF2-40B4-BE49-F238E27FC236}">
                  <a16:creationId xmlns:a16="http://schemas.microsoft.com/office/drawing/2014/main" id="{DBCDCBA9-DF8D-4A1D-A3E2-7A1C0DA8318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9565" y="3144831"/>
              <a:ext cx="914400" cy="914400"/>
            </a:xfrm>
            <a:prstGeom prst="rect">
              <a:avLst/>
            </a:prstGeom>
          </p:spPr>
        </p:pic>
      </p:grpSp>
      <p:sp>
        <p:nvSpPr>
          <p:cNvPr id="23" name="TextBox 22">
            <a:extLst>
              <a:ext uri="{FF2B5EF4-FFF2-40B4-BE49-F238E27FC236}">
                <a16:creationId xmlns:a16="http://schemas.microsoft.com/office/drawing/2014/main" id="{85ADE1D1-008E-486F-A259-6D82A8A94F46}"/>
              </a:ext>
            </a:extLst>
          </p:cNvPr>
          <p:cNvSpPr txBox="1"/>
          <p:nvPr/>
        </p:nvSpPr>
        <p:spPr>
          <a:xfrm>
            <a:off x="230677" y="0"/>
            <a:ext cx="5176504"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Snowville Quarry</a:t>
            </a:r>
          </a:p>
        </p:txBody>
      </p:sp>
      <p:pic>
        <p:nvPicPr>
          <p:cNvPr id="20" name="Picture 19">
            <a:extLst>
              <a:ext uri="{FF2B5EF4-FFF2-40B4-BE49-F238E27FC236}">
                <a16:creationId xmlns:a16="http://schemas.microsoft.com/office/drawing/2014/main" id="{674A8861-BD20-3341-8861-D5A248467F95}"/>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5791200" y="9252"/>
            <a:ext cx="10362595" cy="6858000"/>
          </a:xfrm>
          <a:prstGeom prst="rect">
            <a:avLst/>
          </a:prstGeom>
        </p:spPr>
      </p:pic>
    </p:spTree>
    <p:extLst>
      <p:ext uri="{BB962C8B-B14F-4D97-AF65-F5344CB8AC3E}">
        <p14:creationId xmlns:p14="http://schemas.microsoft.com/office/powerpoint/2010/main" val="3810907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5931179-2F9F-417D-A3A2-81C3BB77C5FA}"/>
              </a:ext>
            </a:extLst>
          </p:cNvPr>
          <p:cNvSpPr/>
          <p:nvPr/>
        </p:nvSpPr>
        <p:spPr>
          <a:xfrm>
            <a:off x="0" y="0"/>
            <a:ext cx="12192000" cy="6858000"/>
          </a:xfrm>
          <a:prstGeom prst="rect">
            <a:avLst/>
          </a:prstGeom>
          <a:solidFill>
            <a:srgbClr val="616F35"/>
          </a:solidFill>
          <a:ln>
            <a:solidFill>
              <a:srgbClr val="616F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7" name="Rectangle: Rounded Corners 16">
            <a:extLst>
              <a:ext uri="{FF2B5EF4-FFF2-40B4-BE49-F238E27FC236}">
                <a16:creationId xmlns:a16="http://schemas.microsoft.com/office/drawing/2014/main" id="{FE75E798-70F9-46E0-B657-FA446C11D5DF}"/>
              </a:ext>
            </a:extLst>
          </p:cNvPr>
          <p:cNvSpPr/>
          <p:nvPr/>
        </p:nvSpPr>
        <p:spPr>
          <a:xfrm>
            <a:off x="166656" y="685579"/>
            <a:ext cx="5483030" cy="1188720"/>
          </a:xfrm>
          <a:prstGeom prst="roundRect">
            <a:avLst/>
          </a:prstGeom>
          <a:ln>
            <a:solidFill>
              <a:srgbClr val="A5B5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1950s – 1990s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Slope cut backwards as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sand and gravel was quarried</a:t>
            </a:r>
          </a:p>
        </p:txBody>
      </p:sp>
      <p:pic>
        <p:nvPicPr>
          <p:cNvPr id="15" name="Graphic 14" descr="Mining Tools">
            <a:extLst>
              <a:ext uri="{FF2B5EF4-FFF2-40B4-BE49-F238E27FC236}">
                <a16:creationId xmlns:a16="http://schemas.microsoft.com/office/drawing/2014/main" id="{1E4CE808-AEB9-4C65-A9C3-BE1E200931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0677" y="846880"/>
            <a:ext cx="914400" cy="914400"/>
          </a:xfrm>
          <a:prstGeom prst="rect">
            <a:avLst/>
          </a:prstGeom>
        </p:spPr>
      </p:pic>
      <p:grpSp>
        <p:nvGrpSpPr>
          <p:cNvPr id="2" name="Group 1">
            <a:extLst>
              <a:ext uri="{FF2B5EF4-FFF2-40B4-BE49-F238E27FC236}">
                <a16:creationId xmlns:a16="http://schemas.microsoft.com/office/drawing/2014/main" id="{814D9F6A-F1AC-4A75-806B-576FB09A0025}"/>
              </a:ext>
            </a:extLst>
          </p:cNvPr>
          <p:cNvGrpSpPr/>
          <p:nvPr/>
        </p:nvGrpSpPr>
        <p:grpSpPr>
          <a:xfrm>
            <a:off x="166656" y="1924369"/>
            <a:ext cx="5483030" cy="1188720"/>
            <a:chOff x="167656" y="1968847"/>
            <a:chExt cx="5176504" cy="1188720"/>
          </a:xfrm>
        </p:grpSpPr>
        <p:sp>
          <p:nvSpPr>
            <p:cNvPr id="19" name="Rectangle: Rounded Corners 18">
              <a:extLst>
                <a:ext uri="{FF2B5EF4-FFF2-40B4-BE49-F238E27FC236}">
                  <a16:creationId xmlns:a16="http://schemas.microsoft.com/office/drawing/2014/main" id="{CC1E88CE-2EF6-4D24-B620-07CD9CE30441}"/>
                </a:ext>
              </a:extLst>
            </p:cNvPr>
            <p:cNvSpPr/>
            <p:nvPr/>
          </p:nvSpPr>
          <p:spPr>
            <a:xfrm>
              <a:off x="167656" y="1968847"/>
              <a:ext cx="5176504" cy="1188720"/>
            </a:xfrm>
            <a:prstGeom prst="roundRect">
              <a:avLst/>
            </a:prstGeom>
            <a:ln>
              <a:solidFill>
                <a:srgbClr val="A5B5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1999</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Site is graded, compacted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and seeded</a:t>
              </a:r>
            </a:p>
          </p:txBody>
        </p:sp>
        <p:pic>
          <p:nvPicPr>
            <p:cNvPr id="13" name="Graphic 12" descr="Bulldozer">
              <a:extLst>
                <a:ext uri="{FF2B5EF4-FFF2-40B4-BE49-F238E27FC236}">
                  <a16:creationId xmlns:a16="http://schemas.microsoft.com/office/drawing/2014/main" id="{DEF12E57-9DD9-4231-9408-1B2A2D0E23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7237" y="2137695"/>
              <a:ext cx="863281" cy="914400"/>
            </a:xfrm>
            <a:prstGeom prst="rect">
              <a:avLst/>
            </a:prstGeom>
          </p:spPr>
        </p:pic>
      </p:grpSp>
      <p:grpSp>
        <p:nvGrpSpPr>
          <p:cNvPr id="3" name="Group 2">
            <a:extLst>
              <a:ext uri="{FF2B5EF4-FFF2-40B4-BE49-F238E27FC236}">
                <a16:creationId xmlns:a16="http://schemas.microsoft.com/office/drawing/2014/main" id="{48353E2D-761F-44DC-8DA1-DECEB2ADFF1A}"/>
              </a:ext>
            </a:extLst>
          </p:cNvPr>
          <p:cNvGrpSpPr/>
          <p:nvPr/>
        </p:nvGrpSpPr>
        <p:grpSpPr>
          <a:xfrm>
            <a:off x="167656" y="3164136"/>
            <a:ext cx="5482030" cy="1188720"/>
            <a:chOff x="167656" y="3007671"/>
            <a:chExt cx="5175504" cy="1188720"/>
          </a:xfrm>
        </p:grpSpPr>
        <p:sp>
          <p:nvSpPr>
            <p:cNvPr id="27" name="Rectangle: Rounded Corners 26">
              <a:extLst>
                <a:ext uri="{FF2B5EF4-FFF2-40B4-BE49-F238E27FC236}">
                  <a16:creationId xmlns:a16="http://schemas.microsoft.com/office/drawing/2014/main" id="{ED613995-F933-4A72-A906-CEA390D8B512}"/>
                </a:ext>
              </a:extLst>
            </p:cNvPr>
            <p:cNvSpPr/>
            <p:nvPr/>
          </p:nvSpPr>
          <p:spPr>
            <a:xfrm>
              <a:off x="167656" y="3007671"/>
              <a:ext cx="5175504" cy="1188720"/>
            </a:xfrm>
            <a:prstGeom prst="roundRect">
              <a:avLst/>
            </a:prstGeom>
            <a:ln>
              <a:solidFill>
                <a:srgbClr val="A5B5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2001</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b="1" dirty="0">
                  <a:solidFill>
                    <a:prstClr val="black"/>
                  </a:solidFill>
                  <a:latin typeface="Cambria" panose="02040503050406030204" pitchFamily="18" charset="0"/>
                  <a:ea typeface="Cambria" panose="02040503050406030204" pitchFamily="18" charset="0"/>
                </a:rPr>
                <a:t>P</a:t>
              </a:r>
              <a:r>
                <a:rPr kumimoji="0" lang="en-US" sz="2000" b="1"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lanted</a:t>
              </a: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1125 tree seedlings. </a:t>
              </a:r>
              <a:b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b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They all died.</a:t>
              </a:r>
            </a:p>
          </p:txBody>
        </p:sp>
        <p:pic>
          <p:nvPicPr>
            <p:cNvPr id="8" name="Graphic 7" descr="Plant">
              <a:extLst>
                <a:ext uri="{FF2B5EF4-FFF2-40B4-BE49-F238E27FC236}">
                  <a16:creationId xmlns:a16="http://schemas.microsoft.com/office/drawing/2014/main" id="{DBCDCBA9-DF8D-4A1D-A3E2-7A1C0DA8318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9565" y="3144831"/>
              <a:ext cx="914400" cy="914400"/>
            </a:xfrm>
            <a:prstGeom prst="rect">
              <a:avLst/>
            </a:prstGeom>
          </p:spPr>
        </p:pic>
      </p:grpSp>
      <p:sp>
        <p:nvSpPr>
          <p:cNvPr id="23" name="TextBox 22">
            <a:extLst>
              <a:ext uri="{FF2B5EF4-FFF2-40B4-BE49-F238E27FC236}">
                <a16:creationId xmlns:a16="http://schemas.microsoft.com/office/drawing/2014/main" id="{85ADE1D1-008E-486F-A259-6D82A8A94F46}"/>
              </a:ext>
            </a:extLst>
          </p:cNvPr>
          <p:cNvSpPr txBox="1"/>
          <p:nvPr/>
        </p:nvSpPr>
        <p:spPr>
          <a:xfrm>
            <a:off x="230677" y="0"/>
            <a:ext cx="5176504"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Snowville Quarry</a:t>
            </a:r>
          </a:p>
        </p:txBody>
      </p:sp>
      <p:sp>
        <p:nvSpPr>
          <p:cNvPr id="18" name="Rectangle: Rounded Corners 17">
            <a:extLst>
              <a:ext uri="{FF2B5EF4-FFF2-40B4-BE49-F238E27FC236}">
                <a16:creationId xmlns:a16="http://schemas.microsoft.com/office/drawing/2014/main" id="{CFAD3C5C-1F64-48B7-B09F-5DC24F555DFF}"/>
              </a:ext>
            </a:extLst>
          </p:cNvPr>
          <p:cNvSpPr/>
          <p:nvPr/>
        </p:nvSpPr>
        <p:spPr>
          <a:xfrm>
            <a:off x="167656" y="4403901"/>
            <a:ext cx="5482030" cy="1188720"/>
          </a:xfrm>
          <a:prstGeom prst="round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September 2018</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Site is deep-ripped</a:t>
            </a:r>
          </a:p>
        </p:txBody>
      </p:sp>
      <p:pic>
        <p:nvPicPr>
          <p:cNvPr id="24" name="Graphic 23" descr="Tractor">
            <a:extLst>
              <a:ext uri="{FF2B5EF4-FFF2-40B4-BE49-F238E27FC236}">
                <a16:creationId xmlns:a16="http://schemas.microsoft.com/office/drawing/2014/main" id="{12211AEE-7805-42DC-B601-5A3D4C921E4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0908" y="4541061"/>
            <a:ext cx="914400" cy="914400"/>
          </a:xfrm>
          <a:prstGeom prst="rect">
            <a:avLst/>
          </a:prstGeom>
        </p:spPr>
      </p:pic>
      <p:pic>
        <p:nvPicPr>
          <p:cNvPr id="29" name="Picture 28">
            <a:extLst>
              <a:ext uri="{FF2B5EF4-FFF2-40B4-BE49-F238E27FC236}">
                <a16:creationId xmlns:a16="http://schemas.microsoft.com/office/drawing/2014/main" id="{E7AB07CD-6245-134D-9B9A-313BE7C05C97}"/>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5791200" y="-914400"/>
            <a:ext cx="9512616" cy="7772400"/>
          </a:xfrm>
          <a:prstGeom prst="rect">
            <a:avLst/>
          </a:prstGeom>
        </p:spPr>
      </p:pic>
    </p:spTree>
    <p:extLst>
      <p:ext uri="{BB962C8B-B14F-4D97-AF65-F5344CB8AC3E}">
        <p14:creationId xmlns:p14="http://schemas.microsoft.com/office/powerpoint/2010/main" val="1281991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5931179-2F9F-417D-A3A2-81C3BB77C5FA}"/>
              </a:ext>
            </a:extLst>
          </p:cNvPr>
          <p:cNvSpPr/>
          <p:nvPr/>
        </p:nvSpPr>
        <p:spPr>
          <a:xfrm>
            <a:off x="0" y="0"/>
            <a:ext cx="12192000" cy="6858000"/>
          </a:xfrm>
          <a:prstGeom prst="rect">
            <a:avLst/>
          </a:prstGeom>
          <a:solidFill>
            <a:srgbClr val="616F35"/>
          </a:solidFill>
          <a:ln>
            <a:solidFill>
              <a:srgbClr val="616F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a:endParaRPr kumimoji="0" lang="en-US" sz="32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7" name="Rectangle: Rounded Corners 16">
            <a:extLst>
              <a:ext uri="{FF2B5EF4-FFF2-40B4-BE49-F238E27FC236}">
                <a16:creationId xmlns:a16="http://schemas.microsoft.com/office/drawing/2014/main" id="{FE75E798-70F9-46E0-B657-FA446C11D5DF}"/>
              </a:ext>
            </a:extLst>
          </p:cNvPr>
          <p:cNvSpPr/>
          <p:nvPr/>
        </p:nvSpPr>
        <p:spPr>
          <a:xfrm>
            <a:off x="166656" y="685579"/>
            <a:ext cx="5483030" cy="1188720"/>
          </a:xfrm>
          <a:prstGeom prst="roundRect">
            <a:avLst/>
          </a:prstGeom>
          <a:ln>
            <a:solidFill>
              <a:srgbClr val="A5B5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1950s – 1990s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Slope cut backwards as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sand and gravel was quarried</a:t>
            </a:r>
          </a:p>
        </p:txBody>
      </p:sp>
      <p:pic>
        <p:nvPicPr>
          <p:cNvPr id="15" name="Graphic 14" descr="Mining Tools">
            <a:extLst>
              <a:ext uri="{FF2B5EF4-FFF2-40B4-BE49-F238E27FC236}">
                <a16:creationId xmlns:a16="http://schemas.microsoft.com/office/drawing/2014/main" id="{1E4CE808-AEB9-4C65-A9C3-BE1E200931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0677" y="846880"/>
            <a:ext cx="914400" cy="914400"/>
          </a:xfrm>
          <a:prstGeom prst="rect">
            <a:avLst/>
          </a:prstGeom>
        </p:spPr>
      </p:pic>
      <p:grpSp>
        <p:nvGrpSpPr>
          <p:cNvPr id="2" name="Group 1">
            <a:extLst>
              <a:ext uri="{FF2B5EF4-FFF2-40B4-BE49-F238E27FC236}">
                <a16:creationId xmlns:a16="http://schemas.microsoft.com/office/drawing/2014/main" id="{814D9F6A-F1AC-4A75-806B-576FB09A0025}"/>
              </a:ext>
            </a:extLst>
          </p:cNvPr>
          <p:cNvGrpSpPr/>
          <p:nvPr/>
        </p:nvGrpSpPr>
        <p:grpSpPr>
          <a:xfrm>
            <a:off x="166656" y="1924369"/>
            <a:ext cx="5483030" cy="1188720"/>
            <a:chOff x="167656" y="1968847"/>
            <a:chExt cx="5176504" cy="1188720"/>
          </a:xfrm>
        </p:grpSpPr>
        <p:sp>
          <p:nvSpPr>
            <p:cNvPr id="19" name="Rectangle: Rounded Corners 18">
              <a:extLst>
                <a:ext uri="{FF2B5EF4-FFF2-40B4-BE49-F238E27FC236}">
                  <a16:creationId xmlns:a16="http://schemas.microsoft.com/office/drawing/2014/main" id="{CC1E88CE-2EF6-4D24-B620-07CD9CE30441}"/>
                </a:ext>
              </a:extLst>
            </p:cNvPr>
            <p:cNvSpPr/>
            <p:nvPr/>
          </p:nvSpPr>
          <p:spPr>
            <a:xfrm>
              <a:off x="167656" y="1968847"/>
              <a:ext cx="5176504" cy="1188720"/>
            </a:xfrm>
            <a:prstGeom prst="roundRect">
              <a:avLst/>
            </a:prstGeom>
            <a:ln>
              <a:solidFill>
                <a:srgbClr val="A5B5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1999</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Site is graded, compacted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and seeded</a:t>
              </a:r>
            </a:p>
          </p:txBody>
        </p:sp>
        <p:pic>
          <p:nvPicPr>
            <p:cNvPr id="13" name="Graphic 12" descr="Bulldozer">
              <a:extLst>
                <a:ext uri="{FF2B5EF4-FFF2-40B4-BE49-F238E27FC236}">
                  <a16:creationId xmlns:a16="http://schemas.microsoft.com/office/drawing/2014/main" id="{DEF12E57-9DD9-4231-9408-1B2A2D0E23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7237" y="2137695"/>
              <a:ext cx="863281" cy="914400"/>
            </a:xfrm>
            <a:prstGeom prst="rect">
              <a:avLst/>
            </a:prstGeom>
          </p:spPr>
        </p:pic>
      </p:grpSp>
      <p:grpSp>
        <p:nvGrpSpPr>
          <p:cNvPr id="3" name="Group 2">
            <a:extLst>
              <a:ext uri="{FF2B5EF4-FFF2-40B4-BE49-F238E27FC236}">
                <a16:creationId xmlns:a16="http://schemas.microsoft.com/office/drawing/2014/main" id="{48353E2D-761F-44DC-8DA1-DECEB2ADFF1A}"/>
              </a:ext>
            </a:extLst>
          </p:cNvPr>
          <p:cNvGrpSpPr/>
          <p:nvPr/>
        </p:nvGrpSpPr>
        <p:grpSpPr>
          <a:xfrm>
            <a:off x="156204" y="3163159"/>
            <a:ext cx="5482030" cy="1188720"/>
            <a:chOff x="167656" y="3007671"/>
            <a:chExt cx="5175504" cy="1188720"/>
          </a:xfrm>
        </p:grpSpPr>
        <p:sp>
          <p:nvSpPr>
            <p:cNvPr id="27" name="Rectangle: Rounded Corners 26">
              <a:extLst>
                <a:ext uri="{FF2B5EF4-FFF2-40B4-BE49-F238E27FC236}">
                  <a16:creationId xmlns:a16="http://schemas.microsoft.com/office/drawing/2014/main" id="{ED613995-F933-4A72-A906-CEA390D8B512}"/>
                </a:ext>
              </a:extLst>
            </p:cNvPr>
            <p:cNvSpPr/>
            <p:nvPr/>
          </p:nvSpPr>
          <p:spPr>
            <a:xfrm>
              <a:off x="167656" y="3007671"/>
              <a:ext cx="5175504" cy="1188720"/>
            </a:xfrm>
            <a:prstGeom prst="roundRect">
              <a:avLst/>
            </a:prstGeom>
            <a:ln>
              <a:solidFill>
                <a:srgbClr val="A5B5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2001</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b="1" dirty="0">
                  <a:solidFill>
                    <a:prstClr val="black"/>
                  </a:solidFill>
                  <a:latin typeface="Cambria" panose="02040503050406030204" pitchFamily="18" charset="0"/>
                  <a:ea typeface="Cambria" panose="02040503050406030204" pitchFamily="18" charset="0"/>
                </a:rPr>
                <a:t>P</a:t>
              </a:r>
              <a:r>
                <a:rPr kumimoji="0" lang="en-US" sz="2000" b="1"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lanted</a:t>
              </a: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1125 tree seedlings. </a:t>
              </a:r>
              <a:b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b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They all died.</a:t>
              </a:r>
            </a:p>
          </p:txBody>
        </p:sp>
        <p:pic>
          <p:nvPicPr>
            <p:cNvPr id="8" name="Graphic 7" descr="Plant">
              <a:extLst>
                <a:ext uri="{FF2B5EF4-FFF2-40B4-BE49-F238E27FC236}">
                  <a16:creationId xmlns:a16="http://schemas.microsoft.com/office/drawing/2014/main" id="{DBCDCBA9-DF8D-4A1D-A3E2-7A1C0DA8318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9565" y="3144831"/>
              <a:ext cx="914400" cy="914400"/>
            </a:xfrm>
            <a:prstGeom prst="rect">
              <a:avLst/>
            </a:prstGeom>
          </p:spPr>
        </p:pic>
      </p:grpSp>
      <p:sp>
        <p:nvSpPr>
          <p:cNvPr id="23" name="TextBox 22">
            <a:extLst>
              <a:ext uri="{FF2B5EF4-FFF2-40B4-BE49-F238E27FC236}">
                <a16:creationId xmlns:a16="http://schemas.microsoft.com/office/drawing/2014/main" id="{85ADE1D1-008E-486F-A259-6D82A8A94F46}"/>
              </a:ext>
            </a:extLst>
          </p:cNvPr>
          <p:cNvSpPr txBox="1"/>
          <p:nvPr/>
        </p:nvSpPr>
        <p:spPr>
          <a:xfrm>
            <a:off x="230677" y="0"/>
            <a:ext cx="5176504"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Snowville Quarry</a:t>
            </a:r>
          </a:p>
        </p:txBody>
      </p:sp>
      <p:sp>
        <p:nvSpPr>
          <p:cNvPr id="18" name="Rectangle: Rounded Corners 17">
            <a:extLst>
              <a:ext uri="{FF2B5EF4-FFF2-40B4-BE49-F238E27FC236}">
                <a16:creationId xmlns:a16="http://schemas.microsoft.com/office/drawing/2014/main" id="{CFAD3C5C-1F64-48B7-B09F-5DC24F555DFF}"/>
              </a:ext>
            </a:extLst>
          </p:cNvPr>
          <p:cNvSpPr/>
          <p:nvPr/>
        </p:nvSpPr>
        <p:spPr>
          <a:xfrm>
            <a:off x="167656" y="4403901"/>
            <a:ext cx="5482030" cy="1188720"/>
          </a:xfrm>
          <a:prstGeom prst="roundRect">
            <a:avLst/>
          </a:prstGeom>
          <a:ln>
            <a:solidFill>
              <a:srgbClr val="A5B5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September 2018</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Site is deep-ripped</a:t>
            </a:r>
          </a:p>
        </p:txBody>
      </p:sp>
      <p:sp>
        <p:nvSpPr>
          <p:cNvPr id="22" name="Rectangle: Rounded Corners 21">
            <a:extLst>
              <a:ext uri="{FF2B5EF4-FFF2-40B4-BE49-F238E27FC236}">
                <a16:creationId xmlns:a16="http://schemas.microsoft.com/office/drawing/2014/main" id="{0B5C4A7F-5D04-4794-A19A-D00980DCED9C}"/>
              </a:ext>
            </a:extLst>
          </p:cNvPr>
          <p:cNvSpPr/>
          <p:nvPr/>
        </p:nvSpPr>
        <p:spPr>
          <a:xfrm>
            <a:off x="167656" y="5647051"/>
            <a:ext cx="5482030" cy="1188720"/>
          </a:xfrm>
          <a:prstGeom prst="round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September 2018 – Current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Native tree saplings are being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planted in the cross-rips</a:t>
            </a:r>
          </a:p>
        </p:txBody>
      </p:sp>
      <p:pic>
        <p:nvPicPr>
          <p:cNvPr id="24" name="Graphic 23" descr="Tractor">
            <a:extLst>
              <a:ext uri="{FF2B5EF4-FFF2-40B4-BE49-F238E27FC236}">
                <a16:creationId xmlns:a16="http://schemas.microsoft.com/office/drawing/2014/main" id="{12211AEE-7805-42DC-B601-5A3D4C921E4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0908" y="4541061"/>
            <a:ext cx="914400" cy="914400"/>
          </a:xfrm>
          <a:prstGeom prst="rect">
            <a:avLst/>
          </a:prstGeom>
        </p:spPr>
      </p:pic>
      <p:pic>
        <p:nvPicPr>
          <p:cNvPr id="25" name="Graphic 24" descr="Plant">
            <a:extLst>
              <a:ext uri="{FF2B5EF4-FFF2-40B4-BE49-F238E27FC236}">
                <a16:creationId xmlns:a16="http://schemas.microsoft.com/office/drawing/2014/main" id="{55CE7F5B-610F-4B0B-B1D7-DF182E2006B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30677" y="5784211"/>
            <a:ext cx="914400" cy="914400"/>
          </a:xfrm>
          <a:prstGeom prst="rect">
            <a:avLst/>
          </a:prstGeom>
        </p:spPr>
      </p:pic>
      <p:pic>
        <p:nvPicPr>
          <p:cNvPr id="12" name="Picture 11">
            <a:extLst>
              <a:ext uri="{FF2B5EF4-FFF2-40B4-BE49-F238E27FC236}">
                <a16:creationId xmlns:a16="http://schemas.microsoft.com/office/drawing/2014/main" id="{41AFFC68-7480-B547-B1BD-80FCDF00E17E}"/>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5752938" y="0"/>
            <a:ext cx="6458432" cy="6858000"/>
          </a:xfrm>
          <a:prstGeom prst="rect">
            <a:avLst/>
          </a:prstGeom>
        </p:spPr>
      </p:pic>
    </p:spTree>
    <p:extLst>
      <p:ext uri="{BB962C8B-B14F-4D97-AF65-F5344CB8AC3E}">
        <p14:creationId xmlns:p14="http://schemas.microsoft.com/office/powerpoint/2010/main" val="597418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5931179-2F9F-417D-A3A2-81C3BB77C5FA}"/>
              </a:ext>
            </a:extLst>
          </p:cNvPr>
          <p:cNvSpPr/>
          <p:nvPr/>
        </p:nvSpPr>
        <p:spPr>
          <a:xfrm>
            <a:off x="0" y="0"/>
            <a:ext cx="12192000" cy="6858000"/>
          </a:xfrm>
          <a:prstGeom prst="rect">
            <a:avLst/>
          </a:prstGeom>
          <a:solidFill>
            <a:srgbClr val="616F35"/>
          </a:solidFill>
          <a:ln>
            <a:solidFill>
              <a:srgbClr val="616F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grpSp>
        <p:nvGrpSpPr>
          <p:cNvPr id="7" name="Group 6">
            <a:extLst>
              <a:ext uri="{FF2B5EF4-FFF2-40B4-BE49-F238E27FC236}">
                <a16:creationId xmlns:a16="http://schemas.microsoft.com/office/drawing/2014/main" id="{498CA1D6-C296-4F74-BDEA-5AECB0B626BF}"/>
              </a:ext>
            </a:extLst>
          </p:cNvPr>
          <p:cNvGrpSpPr/>
          <p:nvPr/>
        </p:nvGrpSpPr>
        <p:grpSpPr>
          <a:xfrm>
            <a:off x="197068" y="1687513"/>
            <a:ext cx="6681252" cy="1188720"/>
            <a:chOff x="197068" y="1687513"/>
            <a:chExt cx="6681252" cy="1188720"/>
          </a:xfrm>
        </p:grpSpPr>
        <p:sp>
          <p:nvSpPr>
            <p:cNvPr id="17" name="Rectangle: Rounded Corners 16">
              <a:extLst>
                <a:ext uri="{FF2B5EF4-FFF2-40B4-BE49-F238E27FC236}">
                  <a16:creationId xmlns:a16="http://schemas.microsoft.com/office/drawing/2014/main" id="{FE75E798-70F9-46E0-B657-FA446C11D5DF}"/>
                </a:ext>
              </a:extLst>
            </p:cNvPr>
            <p:cNvSpPr/>
            <p:nvPr/>
          </p:nvSpPr>
          <p:spPr>
            <a:xfrm>
              <a:off x="197068" y="1687513"/>
              <a:ext cx="6681252" cy="1188720"/>
            </a:xfrm>
            <a:prstGeom prst="roundRect">
              <a:avLst/>
            </a:prstGeom>
            <a:ln>
              <a:solidFill>
                <a:srgbClr val="A5B5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A bulldozer with plow-shaped shanks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rips the site in a cross-hatch pattern</a:t>
              </a:r>
            </a:p>
          </p:txBody>
        </p:sp>
        <p:pic>
          <p:nvPicPr>
            <p:cNvPr id="15" name="Graphic 14" descr="Tractor">
              <a:extLst>
                <a:ext uri="{FF2B5EF4-FFF2-40B4-BE49-F238E27FC236}">
                  <a16:creationId xmlns:a16="http://schemas.microsoft.com/office/drawing/2014/main" id="{1E4CE808-AEB9-4C65-A9C3-BE1E200931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1677" y="1824673"/>
              <a:ext cx="914400" cy="914400"/>
            </a:xfrm>
            <a:prstGeom prst="rect">
              <a:avLst/>
            </a:prstGeom>
          </p:spPr>
        </p:pic>
      </p:grpSp>
      <p:grpSp>
        <p:nvGrpSpPr>
          <p:cNvPr id="9" name="Group 8">
            <a:extLst>
              <a:ext uri="{FF2B5EF4-FFF2-40B4-BE49-F238E27FC236}">
                <a16:creationId xmlns:a16="http://schemas.microsoft.com/office/drawing/2014/main" id="{1064503F-4C92-42AE-940B-C77546AF9123}"/>
              </a:ext>
            </a:extLst>
          </p:cNvPr>
          <p:cNvGrpSpPr/>
          <p:nvPr/>
        </p:nvGrpSpPr>
        <p:grpSpPr>
          <a:xfrm>
            <a:off x="197068" y="3301047"/>
            <a:ext cx="6681252" cy="1188720"/>
            <a:chOff x="197068" y="3301047"/>
            <a:chExt cx="6681252" cy="1188720"/>
          </a:xfrm>
        </p:grpSpPr>
        <p:sp>
          <p:nvSpPr>
            <p:cNvPr id="19" name="Rectangle: Rounded Corners 18">
              <a:extLst>
                <a:ext uri="{FF2B5EF4-FFF2-40B4-BE49-F238E27FC236}">
                  <a16:creationId xmlns:a16="http://schemas.microsoft.com/office/drawing/2014/main" id="{CC1E88CE-2EF6-4D24-B620-07CD9CE30441}"/>
                </a:ext>
              </a:extLst>
            </p:cNvPr>
            <p:cNvSpPr/>
            <p:nvPr/>
          </p:nvSpPr>
          <p:spPr>
            <a:xfrm>
              <a:off x="197068" y="3301047"/>
              <a:ext cx="6681252" cy="1188720"/>
            </a:xfrm>
            <a:prstGeom prst="roundRect">
              <a:avLst/>
            </a:prstGeom>
            <a:ln>
              <a:solidFill>
                <a:srgbClr val="A5B5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Tilling the soil reduces soil compaction</a:t>
              </a:r>
            </a:p>
          </p:txBody>
        </p:sp>
        <p:pic>
          <p:nvPicPr>
            <p:cNvPr id="13" name="Graphic 12" descr="Arrow: Rotate right">
              <a:extLst>
                <a:ext uri="{FF2B5EF4-FFF2-40B4-BE49-F238E27FC236}">
                  <a16:creationId xmlns:a16="http://schemas.microsoft.com/office/drawing/2014/main" id="{DEF12E57-9DD9-4231-9408-1B2A2D0E23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1677" y="3432341"/>
              <a:ext cx="914400" cy="914400"/>
            </a:xfrm>
            <a:prstGeom prst="rect">
              <a:avLst/>
            </a:prstGeom>
          </p:spPr>
        </p:pic>
      </p:grpSp>
      <p:grpSp>
        <p:nvGrpSpPr>
          <p:cNvPr id="11" name="Group 10">
            <a:extLst>
              <a:ext uri="{FF2B5EF4-FFF2-40B4-BE49-F238E27FC236}">
                <a16:creationId xmlns:a16="http://schemas.microsoft.com/office/drawing/2014/main" id="{AA906D75-6378-4DBF-B15C-D4EC83E4854B}"/>
              </a:ext>
            </a:extLst>
          </p:cNvPr>
          <p:cNvGrpSpPr/>
          <p:nvPr/>
        </p:nvGrpSpPr>
        <p:grpSpPr>
          <a:xfrm>
            <a:off x="220996" y="4914581"/>
            <a:ext cx="6675088" cy="1188720"/>
            <a:chOff x="220996" y="4914581"/>
            <a:chExt cx="6675088" cy="1188720"/>
          </a:xfrm>
        </p:grpSpPr>
        <p:sp>
          <p:nvSpPr>
            <p:cNvPr id="27" name="Rectangle: Rounded Corners 26">
              <a:extLst>
                <a:ext uri="{FF2B5EF4-FFF2-40B4-BE49-F238E27FC236}">
                  <a16:creationId xmlns:a16="http://schemas.microsoft.com/office/drawing/2014/main" id="{ED613995-F933-4A72-A906-CEA390D8B512}"/>
                </a:ext>
              </a:extLst>
            </p:cNvPr>
            <p:cNvSpPr/>
            <p:nvPr/>
          </p:nvSpPr>
          <p:spPr>
            <a:xfrm>
              <a:off x="220996" y="4914581"/>
              <a:ext cx="6675088" cy="1188720"/>
            </a:xfrm>
            <a:prstGeom prst="roundRect">
              <a:avLst/>
            </a:prstGeom>
            <a:ln>
              <a:solidFill>
                <a:srgbClr val="A5B5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Reduced soil compaction and rough</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microtopography increases water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infiltration and rooting </a:t>
              </a:r>
            </a:p>
          </p:txBody>
        </p:sp>
        <p:pic>
          <p:nvPicPr>
            <p:cNvPr id="8" name="Graphic 7" descr="Plant">
              <a:extLst>
                <a:ext uri="{FF2B5EF4-FFF2-40B4-BE49-F238E27FC236}">
                  <a16:creationId xmlns:a16="http://schemas.microsoft.com/office/drawing/2014/main" id="{DBCDCBA9-DF8D-4A1D-A3E2-7A1C0DA8318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1677" y="5051741"/>
              <a:ext cx="914400" cy="914400"/>
            </a:xfrm>
            <a:prstGeom prst="rect">
              <a:avLst/>
            </a:prstGeom>
          </p:spPr>
        </p:pic>
      </p:grpSp>
      <p:sp>
        <p:nvSpPr>
          <p:cNvPr id="23" name="TextBox 22">
            <a:extLst>
              <a:ext uri="{FF2B5EF4-FFF2-40B4-BE49-F238E27FC236}">
                <a16:creationId xmlns:a16="http://schemas.microsoft.com/office/drawing/2014/main" id="{85ADE1D1-008E-486F-A259-6D82A8A94F46}"/>
              </a:ext>
            </a:extLst>
          </p:cNvPr>
          <p:cNvSpPr txBox="1"/>
          <p:nvPr/>
        </p:nvSpPr>
        <p:spPr>
          <a:xfrm>
            <a:off x="197068" y="412897"/>
            <a:ext cx="6681252"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Deep-Ripping Reclamation</a:t>
            </a:r>
          </a:p>
        </p:txBody>
      </p:sp>
      <p:pic>
        <p:nvPicPr>
          <p:cNvPr id="14" name="Picture 13">
            <a:extLst>
              <a:ext uri="{FF2B5EF4-FFF2-40B4-BE49-F238E27FC236}">
                <a16:creationId xmlns:a16="http://schemas.microsoft.com/office/drawing/2014/main" id="{5ADCE8A5-D319-4468-A1AD-61D3667DB43E}"/>
              </a:ext>
            </a:extLst>
          </p:cNvPr>
          <p:cNvPicPr>
            <a:picLocks noChangeAspect="1"/>
          </p:cNvPicPr>
          <p:nvPr/>
        </p:nvPicPr>
        <p:blipFill>
          <a:blip r:embed="rId9"/>
          <a:stretch>
            <a:fillRect/>
          </a:stretch>
        </p:blipFill>
        <p:spPr>
          <a:xfrm>
            <a:off x="7117080" y="-786"/>
            <a:ext cx="5074920" cy="3383280"/>
          </a:xfrm>
          <a:prstGeom prst="rect">
            <a:avLst/>
          </a:prstGeom>
        </p:spPr>
      </p:pic>
      <p:pic>
        <p:nvPicPr>
          <p:cNvPr id="16" name="Picture 15">
            <a:extLst>
              <a:ext uri="{FF2B5EF4-FFF2-40B4-BE49-F238E27FC236}">
                <a16:creationId xmlns:a16="http://schemas.microsoft.com/office/drawing/2014/main" id="{1A2E0253-1ECC-471C-9776-76D1F697AC3B}"/>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bwMode="auto">
          <a:xfrm>
            <a:off x="7117080" y="3474720"/>
            <a:ext cx="5074920" cy="33832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10139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B30CD-F37F-49D6-B537-216F82145625}"/>
              </a:ext>
            </a:extLst>
          </p:cNvPr>
          <p:cNvSpPr>
            <a:spLocks noGrp="1"/>
          </p:cNvSpPr>
          <p:nvPr>
            <p:ph type="title"/>
          </p:nvPr>
        </p:nvSpPr>
        <p:spPr>
          <a:xfrm>
            <a:off x="1952625" y="624110"/>
            <a:ext cx="9551987" cy="1280890"/>
          </a:xfrm>
        </p:spPr>
        <p:txBody>
          <a:bodyPr/>
          <a:lstStyle/>
          <a:p>
            <a:r>
              <a:rPr lang="en-US" dirty="0"/>
              <a:t>Science Questions, Part 1: </a:t>
            </a:r>
            <a:r>
              <a:rPr lang="en-US" i="1" dirty="0"/>
              <a:t>What’s wrong?</a:t>
            </a:r>
          </a:p>
        </p:txBody>
      </p:sp>
      <p:sp>
        <p:nvSpPr>
          <p:cNvPr id="3" name="Content Placeholder 2">
            <a:extLst>
              <a:ext uri="{FF2B5EF4-FFF2-40B4-BE49-F238E27FC236}">
                <a16:creationId xmlns:a16="http://schemas.microsoft.com/office/drawing/2014/main" id="{2A5CF476-52D7-483F-8217-16770245DEDD}"/>
              </a:ext>
            </a:extLst>
          </p:cNvPr>
          <p:cNvSpPr>
            <a:spLocks noGrp="1"/>
          </p:cNvSpPr>
          <p:nvPr>
            <p:ph idx="1"/>
          </p:nvPr>
        </p:nvSpPr>
        <p:spPr>
          <a:xfrm>
            <a:off x="1466850" y="1314450"/>
            <a:ext cx="10037762" cy="4596772"/>
          </a:xfrm>
        </p:spPr>
        <p:txBody>
          <a:bodyPr>
            <a:normAutofit/>
          </a:bodyPr>
          <a:lstStyle/>
          <a:p>
            <a:r>
              <a:rPr lang="en-US" sz="2800" dirty="0"/>
              <a:t>How do the mine sites differ from un-mined soils and ecosystems?</a:t>
            </a:r>
          </a:p>
          <a:p>
            <a:pPr lvl="1"/>
            <a:r>
              <a:rPr lang="en-US" sz="2600" dirty="0"/>
              <a:t>Catherine Ruhm, MS, 2018 </a:t>
            </a:r>
          </a:p>
          <a:p>
            <a:pPr lvl="1"/>
            <a:r>
              <a:rPr lang="en-US" sz="2600" dirty="0"/>
              <a:t>On-going and completed data collection by Blackwood lab</a:t>
            </a:r>
          </a:p>
          <a:p>
            <a:endParaRPr lang="en-US" sz="2800" dirty="0"/>
          </a:p>
        </p:txBody>
      </p:sp>
    </p:spTree>
    <p:extLst>
      <p:ext uri="{BB962C8B-B14F-4D97-AF65-F5344CB8AC3E}">
        <p14:creationId xmlns:p14="http://schemas.microsoft.com/office/powerpoint/2010/main" val="1141114465"/>
      </p:ext>
    </p:extLst>
  </p:cSld>
  <p:clrMapOvr>
    <a:masterClrMapping/>
  </p:clrMapOvr>
</p:sld>
</file>

<file path=ppt/theme/theme1.xml><?xml version="1.0" encoding="utf-8"?>
<a:theme xmlns:a="http://schemas.openxmlformats.org/drawingml/2006/main" name="Wisp">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2212</TotalTime>
  <Words>2158</Words>
  <Application>Microsoft Office PowerPoint</Application>
  <PresentationFormat>Widescreen</PresentationFormat>
  <Paragraphs>230</Paragraphs>
  <Slides>29</Slides>
  <Notes>9</Notes>
  <HiddenSlides>6</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Cambria</vt:lpstr>
      <vt:lpstr>Century Gothic</vt:lpstr>
      <vt:lpstr>Wingdings 3</vt:lpstr>
      <vt:lpstr>Wisp</vt:lpstr>
      <vt:lpstr>FoSTERing Restoration Success at Cuyahoga Valley National Park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Science Questions, Part 1: What’s wrong?</vt:lpstr>
      <vt:lpstr>PowerPoint Presentation</vt:lpstr>
      <vt:lpstr>PowerPoint Presentation</vt:lpstr>
      <vt:lpstr>PowerPoint Presentation</vt:lpstr>
      <vt:lpstr>Science Questions, Part 2:  How does restoration change things? </vt:lpstr>
      <vt:lpstr>PowerPoint Presentation</vt:lpstr>
      <vt:lpstr>Science Questions, Part 3: What happens next?</vt:lpstr>
      <vt:lpstr>Science Questions, Part 2:  How does restoration change things? </vt:lpstr>
      <vt:lpstr>Soil moisture</vt:lpstr>
      <vt:lpstr>Weather Station</vt:lpstr>
      <vt:lpstr>2 months  pre-rip (2018)  1 year  post-rip (Sept 2018-present)</vt:lpstr>
      <vt:lpstr>How does ripping affect soil moisture? </vt:lpstr>
      <vt:lpstr>How does ripping affect soil moisture? </vt:lpstr>
      <vt:lpstr>How does ripping affect soil moisture? </vt:lpstr>
      <vt:lpstr>Supporting data (later in semester?)</vt:lpstr>
      <vt:lpstr>Participatory Science</vt:lpstr>
      <vt:lpstr>Participatory Science</vt:lpstr>
      <vt:lpstr>3. The website</vt:lpstr>
      <vt:lpstr>4. Education</vt:lpstr>
      <vt:lpstr>Future Funding Strategy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FoSTERing Restoration Success at Cuyahoga Valley National Park</dc:title>
  <dc:creator>Anne Jefferson</dc:creator>
  <cp:lastModifiedBy>Bahlai, Christie</cp:lastModifiedBy>
  <cp:revision>34</cp:revision>
  <dcterms:created xsi:type="dcterms:W3CDTF">2019-02-02T16:29:27Z</dcterms:created>
  <dcterms:modified xsi:type="dcterms:W3CDTF">2019-09-04T18:48:22Z</dcterms:modified>
</cp:coreProperties>
</file>